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8" r:id="rId3"/>
    <p:sldId id="286" r:id="rId4"/>
    <p:sldId id="272" r:id="rId5"/>
    <p:sldId id="265" r:id="rId6"/>
    <p:sldId id="287" r:id="rId7"/>
    <p:sldId id="260" r:id="rId8"/>
    <p:sldId id="266" r:id="rId9"/>
    <p:sldId id="282" r:id="rId10"/>
    <p:sldId id="283" r:id="rId11"/>
    <p:sldId id="320" r:id="rId12"/>
    <p:sldId id="277" r:id="rId13"/>
    <p:sldId id="278" r:id="rId14"/>
    <p:sldId id="269" r:id="rId15"/>
    <p:sldId id="307" r:id="rId16"/>
    <p:sldId id="263" r:id="rId17"/>
    <p:sldId id="264" r:id="rId18"/>
    <p:sldId id="270" r:id="rId19"/>
    <p:sldId id="305" r:id="rId20"/>
    <p:sldId id="302" r:id="rId21"/>
    <p:sldId id="303" r:id="rId22"/>
    <p:sldId id="304" r:id="rId23"/>
    <p:sldId id="295" r:id="rId24"/>
    <p:sldId id="271" r:id="rId25"/>
    <p:sldId id="316" r:id="rId26"/>
    <p:sldId id="317" r:id="rId27"/>
    <p:sldId id="318" r:id="rId28"/>
    <p:sldId id="319" r:id="rId29"/>
    <p:sldId id="321" r:id="rId30"/>
    <p:sldId id="315" r:id="rId31"/>
    <p:sldId id="259" r:id="rId3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7"/>
    <p:restoredTop sz="83944" autoAdjust="0"/>
  </p:normalViewPr>
  <p:slideViewPr>
    <p:cSldViewPr snapToGrid="0" snapToObjects="1">
      <p:cViewPr varScale="1">
        <p:scale>
          <a:sx n="133" d="100"/>
          <a:sy n="133" d="100"/>
        </p:scale>
        <p:origin x="1638" y="9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C7C5D-C973-4349-8E3E-AD6637A8C468}" type="datetimeFigureOut">
              <a:rPr kumimoji="1" lang="ja-JP" altLang="en-US" smtClean="0"/>
              <a:t>2023/1/30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2C706-E724-C942-BEAE-A1CF4D2D812A}" type="slidenum">
              <a:rPr kumimoji="1" lang="ja-JP" altLang="en-US" smtClean="0"/>
              <a:t>‹#›</a:t>
            </a:fld>
            <a:endParaRPr kumimoji="1" lang="ja-JP" altLang="en-US"/>
          </a:p>
        </p:txBody>
      </p:sp>
    </p:spTree>
    <p:extLst>
      <p:ext uri="{BB962C8B-B14F-4D97-AF65-F5344CB8AC3E}">
        <p14:creationId xmlns:p14="http://schemas.microsoft.com/office/powerpoint/2010/main" val="37901448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a:t>
            </a:fld>
            <a:endParaRPr kumimoji="1" lang="ja-JP" altLang="en-US"/>
          </a:p>
        </p:txBody>
      </p:sp>
    </p:spTree>
    <p:extLst>
      <p:ext uri="{BB962C8B-B14F-4D97-AF65-F5344CB8AC3E}">
        <p14:creationId xmlns:p14="http://schemas.microsoft.com/office/powerpoint/2010/main" val="4017166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入力されたヒストグラム</a:t>
            </a:r>
            <a:r>
              <a:rPr kumimoji="1" lang="en-US" altLang="ja-JP" dirty="0"/>
              <a:t>F</a:t>
            </a:r>
            <a:r>
              <a:rPr kumimoji="1" lang="ja-JP" altLang="en-US"/>
              <a:t>の極小値のインデックスを全て抽出し，これに０と</a:t>
            </a:r>
            <a:r>
              <a:rPr kumimoji="1" lang="en-US" altLang="ja-JP" dirty="0"/>
              <a:t>n-1</a:t>
            </a:r>
            <a:r>
              <a:rPr kumimoji="1" lang="ja-JP" altLang="en-US"/>
              <a:t>を加えたリスト</a:t>
            </a:r>
            <a:r>
              <a:rPr kumimoji="1" lang="en-US" altLang="ja-JP" dirty="0"/>
              <a:t>MIN</a:t>
            </a:r>
            <a:r>
              <a:rPr kumimoji="1" lang="ja-JP" altLang="en-US"/>
              <a:t>を作成します．</a:t>
            </a:r>
            <a:endParaRPr kumimoji="1" lang="en-US" altLang="ja-JP" dirty="0"/>
          </a:p>
          <a:p>
            <a:r>
              <a:rPr kumimoji="1" lang="ja-JP" altLang="en-US"/>
              <a:t>その</a:t>
            </a:r>
            <a:r>
              <a:rPr kumimoji="1" lang="en-US" altLang="ja-JP" dirty="0"/>
              <a:t>MIN</a:t>
            </a:r>
            <a:r>
              <a:rPr kumimoji="1" lang="ja-JP" altLang="en-US"/>
              <a:t>における全ての組み合わせについて単峰近似を行います．</a:t>
            </a:r>
            <a:r>
              <a:rPr kumimoji="1" lang="en-US" altLang="ja-JP" dirty="0"/>
              <a:t>(</a:t>
            </a:r>
            <a:r>
              <a:rPr kumimoji="1" lang="ja-JP" altLang="en-US"/>
              <a:t>図の説明）</a:t>
            </a:r>
            <a:endParaRPr kumimoji="1" lang="en-US" altLang="ja-JP" dirty="0"/>
          </a:p>
          <a:p>
            <a:r>
              <a:rPr kumimoji="1" lang="ja-JP" altLang="en-US"/>
              <a:t>そして計算した全ての単峰近似とそれに対応する元データとの差を辺の重みとするような有向非閉路グラフを作成します．（式の説明）</a:t>
            </a:r>
            <a:endParaRPr kumimoji="1" lang="en-US" altLang="ja-JP"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10</a:t>
            </a:fld>
            <a:endParaRPr kumimoji="1" lang="ja-JP" altLang="en-US"/>
          </a:p>
        </p:txBody>
      </p:sp>
    </p:spTree>
    <p:extLst>
      <p:ext uri="{BB962C8B-B14F-4D97-AF65-F5344CB8AC3E}">
        <p14:creationId xmlns:p14="http://schemas.microsoft.com/office/powerpoint/2010/main" val="3146745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そして先ほど生成したグラフにおいて，</a:t>
            </a:r>
            <a:r>
              <a:rPr kumimoji="1" lang="en-US" altLang="ja-JP" dirty="0"/>
              <a:t>k</a:t>
            </a:r>
            <a:r>
              <a:rPr kumimoji="1" lang="ja-JP" altLang="en-US"/>
              <a:t>個の辺を持つ最短経路，</a:t>
            </a:r>
            <a:r>
              <a:rPr kumimoji="1" lang="en-US" altLang="ja-JP" dirty="0"/>
              <a:t>k</a:t>
            </a:r>
            <a:r>
              <a:rPr kumimoji="1" lang="ja-JP" altLang="en-US"/>
              <a:t>リンク最短経路を求めます．経路の探索には動的計画法を用いており，漸化式は以下の通りです．</a:t>
            </a:r>
            <a:endParaRPr kumimoji="1" lang="en-US" altLang="ja-JP" dirty="0"/>
          </a:p>
          <a:p>
            <a:r>
              <a:rPr kumimoji="1" lang="ja-JP" altLang="en-US"/>
              <a:t>詳しい説明は時間の都合上省略しますが，メモ化再帰を用いています．これにより求められた</a:t>
            </a:r>
            <a:r>
              <a:rPr kumimoji="1" lang="en-US" altLang="ja-JP" dirty="0"/>
              <a:t>k</a:t>
            </a:r>
            <a:r>
              <a:rPr kumimoji="1" lang="ja-JP" altLang="en-US"/>
              <a:t>リンク最短経路のパス</a:t>
            </a:r>
            <a:r>
              <a:rPr kumimoji="1" lang="en-US" altLang="ja-JP" dirty="0"/>
              <a:t>(</a:t>
            </a:r>
            <a:r>
              <a:rPr kumimoji="1" lang="ja-JP" altLang="en-US"/>
              <a:t>通るノード番号</a:t>
            </a:r>
            <a:r>
              <a:rPr kumimoji="1" lang="en-US" altLang="ja-JP" dirty="0"/>
              <a:t>)</a:t>
            </a:r>
            <a:r>
              <a:rPr kumimoji="1" lang="ja-JP" altLang="en-US"/>
              <a:t>を保存し，その間で再度単峰近似を行います．</a:t>
            </a:r>
            <a:endParaRPr kumimoji="1" lang="en-US" altLang="ja-JP" dirty="0"/>
          </a:p>
          <a:p>
            <a:r>
              <a:rPr kumimoji="1" lang="ja-JP" altLang="en-US"/>
              <a:t>そして結合することで</a:t>
            </a:r>
            <a:r>
              <a:rPr kumimoji="1" lang="en-US" altLang="ja-JP" dirty="0"/>
              <a:t>k</a:t>
            </a:r>
            <a:r>
              <a:rPr kumimoji="1" lang="ja-JP" altLang="en-US"/>
              <a:t>個のピークを持つ近似ヒストグラムが出力されます</a:t>
            </a:r>
            <a:r>
              <a:rPr kumimoji="1" lang="en-US" altLang="ja-JP" dirty="0"/>
              <a:t>.7</a:t>
            </a:r>
            <a:r>
              <a:rPr kumimoji="1" lang="ja-JP" altLang="en-US"/>
              <a:t>分５０</a:t>
            </a:r>
            <a:endParaRPr kumimoji="1" lang="en-US" altLang="ja-JP"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11</a:t>
            </a:fld>
            <a:endParaRPr kumimoji="1" lang="ja-JP" altLang="en-US"/>
          </a:p>
        </p:txBody>
      </p:sp>
    </p:spTree>
    <p:extLst>
      <p:ext uri="{BB962C8B-B14F-4D97-AF65-F5344CB8AC3E}">
        <p14:creationId xmlns:p14="http://schemas.microsoft.com/office/powerpoint/2010/main" val="424688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12</a:t>
            </a:fld>
            <a:endParaRPr kumimoji="1" lang="ja-JP" altLang="en-US"/>
          </a:p>
        </p:txBody>
      </p:sp>
    </p:spTree>
    <p:extLst>
      <p:ext uri="{BB962C8B-B14F-4D97-AF65-F5344CB8AC3E}">
        <p14:creationId xmlns:p14="http://schemas.microsoft.com/office/powerpoint/2010/main" val="1256234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RMSE</a:t>
            </a:r>
            <a:r>
              <a:rPr lang="ja-JP" altLang="en-US"/>
              <a:t>や</a:t>
            </a:r>
            <a:r>
              <a:rPr lang="en-US" altLang="ja-JP" dirty="0"/>
              <a:t>MAPE</a:t>
            </a:r>
            <a:r>
              <a:rPr lang="ja-JP" altLang="en-US"/>
              <a:t>についての説明．</a:t>
            </a:r>
            <a:endParaRPr lang="en-US" altLang="ja-JP" dirty="0"/>
          </a:p>
          <a:p>
            <a:r>
              <a:rPr lang="ja-JP" altLang="en-US"/>
              <a:t>どちらも</a:t>
            </a:r>
            <a:r>
              <a:rPr lang="en-US" altLang="ja-JP" dirty="0"/>
              <a:t>k</a:t>
            </a:r>
            <a:r>
              <a:rPr lang="ja-JP" altLang="en-US"/>
              <a:t>ピーク近似を用いた場合の方がよいスコアをだしています．</a:t>
            </a:r>
            <a:endParaRPr lang="en-US" altLang="ja-JP" dirty="0"/>
          </a:p>
          <a:p>
            <a:r>
              <a:rPr lang="ja-JP" altLang="en-US"/>
              <a:t>また，グラフを見ると実際</a:t>
            </a:r>
            <a:r>
              <a:rPr lang="ja-JP" altLang="en-US" dirty="0"/>
              <a:t>の感染者数と同じタイ ミングでの凹凸が確認でき，感染者数の増減に関して良い予測ができています．</a:t>
            </a:r>
            <a:endParaRPr lang="en-US" altLang="ja-JP" dirty="0"/>
          </a:p>
          <a:p>
            <a:r>
              <a:rPr lang="ja-JP" altLang="en-US" dirty="0"/>
              <a:t>そのうえで，両者を比較するとさらに，𝑘 ピーク近似アルゴリズムを用いた場合に，より元のデータに近い値での予測を可能にして</a:t>
            </a:r>
            <a:r>
              <a:rPr lang="ja-JP" altLang="en-US"/>
              <a:t>います．</a:t>
            </a:r>
            <a:endParaRPr lang="en-US" altLang="ja-JP"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14</a:t>
            </a:fld>
            <a:endParaRPr kumimoji="1" lang="ja-JP" altLang="en-US"/>
          </a:p>
        </p:txBody>
      </p:sp>
    </p:spTree>
    <p:extLst>
      <p:ext uri="{BB962C8B-B14F-4D97-AF65-F5344CB8AC3E}">
        <p14:creationId xmlns:p14="http://schemas.microsoft.com/office/powerpoint/2010/main" val="165995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特に赤丸のところに注目していただきたいのですが，従来の手法だと元データと逆の凹凸になっているところや凹凸の方向は一致しているもののその誤差が非常に大きいところが確認できます．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一方で</a:t>
            </a:r>
            <a:r>
              <a:rPr lang="en-US" altLang="ja-JP" dirty="0"/>
              <a:t>k</a:t>
            </a:r>
            <a:r>
              <a:rPr lang="ja-JP" altLang="en-US" dirty="0"/>
              <a:t>ピーク近似を用いた場合はそのどちらの個所についてもより良い予測結果を示しています．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その原因として，より 凹凸が小さい，すなわちデータの揺れが小さい 𝑘 ピーク</a:t>
            </a:r>
            <a:r>
              <a:rPr lang="ja-JP" altLang="en-US"/>
              <a:t>近似ヒストグラムを入力とすることで，</a:t>
            </a:r>
            <a:r>
              <a:rPr lang="en-US" altLang="ja-JP" dirty="0"/>
              <a:t>LSTM</a:t>
            </a:r>
            <a:r>
              <a:rPr lang="ja-JP" altLang="en-US"/>
              <a:t>における予測時に予測に用いるデータの凹凸に過学習しなかったと考えています．そのため予測</a:t>
            </a:r>
            <a:r>
              <a:rPr lang="ja-JP" altLang="en-US" dirty="0"/>
              <a:t>においてもデータの揺れを小さくしているのではないかということが考えられます． </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15</a:t>
            </a:fld>
            <a:endParaRPr kumimoji="1" lang="ja-JP" altLang="en-US"/>
          </a:p>
        </p:txBody>
      </p:sp>
    </p:spTree>
    <p:extLst>
      <p:ext uri="{BB962C8B-B14F-4D97-AF65-F5344CB8AC3E}">
        <p14:creationId xmlns:p14="http://schemas.microsoft.com/office/powerpoint/2010/main" val="745846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まとめです．本研究では，</a:t>
            </a:r>
            <a:r>
              <a:rPr kumimoji="1" lang="en-US" altLang="ja-JP" dirty="0"/>
              <a:t>Covid-19</a:t>
            </a:r>
            <a:r>
              <a:rPr kumimoji="1" lang="ja-JP" altLang="en-US" dirty="0"/>
              <a:t>の感染者数を予測する</a:t>
            </a:r>
            <a:r>
              <a:rPr kumimoji="1" lang="en-US" altLang="ja-JP" dirty="0"/>
              <a:t>LSTM</a:t>
            </a:r>
            <a:r>
              <a:rPr kumimoji="1" lang="ja-JP" altLang="en-US" dirty="0"/>
              <a:t>を構築し，その入力データに，</a:t>
            </a:r>
            <a:r>
              <a:rPr kumimoji="1" lang="en-US" altLang="ja-JP" dirty="0"/>
              <a:t>k</a:t>
            </a:r>
            <a:r>
              <a:rPr kumimoji="1" lang="ja-JP" altLang="en-US" dirty="0"/>
              <a:t>ピーク近似データを加えることで従来の手法よりも高い予測精度を示すことを確認しました．</a:t>
            </a:r>
            <a:endParaRPr kumimoji="1" lang="en-US" altLang="ja-JP" dirty="0"/>
          </a:p>
          <a:p>
            <a:r>
              <a:rPr kumimoji="1" lang="ja-JP" altLang="en-US" dirty="0"/>
              <a:t>これにより，データを任意の数の単峰部分に分割し，単峰近似を行うことがデータ解析に有効であると示せたと言えます．また，</a:t>
            </a:r>
            <a:r>
              <a:rPr kumimoji="1" lang="en-US" altLang="ja-JP" dirty="0"/>
              <a:t>Covid-19</a:t>
            </a:r>
            <a:r>
              <a:rPr kumimoji="1" lang="ja-JP" altLang="en-US" dirty="0"/>
              <a:t>のような大きな波を幾つか持つデータに対して特に有効であると考えます．</a:t>
            </a:r>
          </a:p>
          <a:p>
            <a:r>
              <a:rPr kumimoji="1" lang="ja-JP" altLang="en-US" dirty="0"/>
              <a:t>今後の課題としては，</a:t>
            </a:r>
            <a:r>
              <a:rPr kumimoji="1" lang="en-US" altLang="ja-JP" dirty="0"/>
              <a:t>k</a:t>
            </a:r>
            <a:r>
              <a:rPr kumimoji="1" lang="ja-JP" altLang="en-US" dirty="0"/>
              <a:t>ピーク近似アルゴリズムが他の解析手法に対しても有効であるか検討すべく，更なる応用実験を行うことや，このアルゴリズムを高次元への拡張する等のアルゴリズムの改良が挙げられます．</a:t>
            </a:r>
          </a:p>
          <a:p>
            <a:r>
              <a:rPr kumimoji="1" lang="ja-JP" altLang="en-US" dirty="0"/>
              <a:t>以上で，発表を終わります．ご清聴ありがとうございました．</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16</a:t>
            </a:fld>
            <a:endParaRPr kumimoji="1" lang="ja-JP" altLang="en-US"/>
          </a:p>
        </p:txBody>
      </p:sp>
    </p:spTree>
    <p:extLst>
      <p:ext uri="{BB962C8B-B14F-4D97-AF65-F5344CB8AC3E}">
        <p14:creationId xmlns:p14="http://schemas.microsoft.com/office/powerpoint/2010/main" val="38785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3600" baseline="0" dirty="0"/>
              <a:t>はじめに，研究の背景と目的についてです．時系列データのような</a:t>
            </a:r>
            <a:r>
              <a:rPr kumimoji="1" lang="en-US" altLang="ja-JP" sz="3600" baseline="0" dirty="0"/>
              <a:t>1</a:t>
            </a:r>
            <a:r>
              <a:rPr kumimoji="1" lang="ja-JP" altLang="en-US" sz="3600" baseline="0" dirty="0"/>
              <a:t>次元データの表現方法として，ヒストグラムがあります．</a:t>
            </a:r>
            <a:endParaRPr kumimoji="1" lang="en-US" altLang="ja-JP" sz="3600" baseline="0" dirty="0"/>
          </a:p>
          <a:p>
            <a:r>
              <a:rPr kumimoji="1" lang="ja-JP" altLang="en-US" sz="3600" baseline="0" dirty="0"/>
              <a:t>このヒストグラムは，ピークを１つ持つ単峰性のものとピークが複数ある多峰性のものに分けられます．</a:t>
            </a:r>
            <a:endParaRPr kumimoji="1" lang="en-US" altLang="ja-JP" sz="3600" baseline="0" dirty="0"/>
          </a:p>
          <a:p>
            <a:r>
              <a:rPr kumimoji="1" lang="ja-JP" altLang="en-US" sz="3600" baseline="0" dirty="0"/>
              <a:t>これらを用いてデータ分析を行う場合には，近似ヒストグラムを計算し入力とすることで，解析が容易になったり過学習の抑制を可能にしたりします．</a:t>
            </a:r>
          </a:p>
          <a:p>
            <a:r>
              <a:rPr kumimoji="1" lang="ja-JP" altLang="en-US" sz="3600" baseline="0" dirty="0"/>
              <a:t>特に，単峰部分を抽出する手法と</a:t>
            </a:r>
            <a:r>
              <a:rPr kumimoji="1" lang="ja-JP" altLang="en-US" sz="3600" baseline="0"/>
              <a:t>してガウス分布を用いた関数近似</a:t>
            </a:r>
            <a:r>
              <a:rPr kumimoji="1" lang="ja-JP" altLang="en-US" sz="3600" baseline="0" dirty="0"/>
              <a:t>が広く用いられています．図は，ある</a:t>
            </a:r>
            <a:r>
              <a:rPr kumimoji="1" lang="en-US" altLang="ja-JP" sz="3600" baseline="0" dirty="0"/>
              <a:t>1</a:t>
            </a:r>
            <a:r>
              <a:rPr kumimoji="1" lang="ja-JP" altLang="en-US" sz="3600" baseline="0" dirty="0"/>
              <a:t>次元時系列データに対して，混合ガウス分布を用いた近似を行なった例です．</a:t>
            </a:r>
            <a:endParaRPr kumimoji="1" lang="en-US" altLang="ja-JP" sz="3600" baseline="0" dirty="0"/>
          </a:p>
          <a:p>
            <a:r>
              <a:rPr kumimoji="1" lang="ja-JP" altLang="en-US" sz="3600" baseline="0" dirty="0"/>
              <a:t>図をよく見ると，近似曲線と実際のデータにはかなり大きな差があることがわかります．</a:t>
            </a:r>
            <a:endParaRPr kumimoji="1" lang="en-US" altLang="ja-JP" sz="3600" baseline="0" dirty="0"/>
          </a:p>
          <a:p>
            <a:r>
              <a:rPr kumimoji="1" lang="ja-JP" altLang="en-US" sz="3600" baseline="0" dirty="0"/>
              <a:t>このように元データと近似データとの誤差が非常に大きくなることに対して，データを最適に近似する多峰性ヒストグラムを求めることが重要な問題となります．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a:t>
            </a:fld>
            <a:endParaRPr kumimoji="1" lang="ja-JP" altLang="en-US"/>
          </a:p>
        </p:txBody>
      </p:sp>
    </p:spTree>
    <p:extLst>
      <p:ext uri="{BB962C8B-B14F-4D97-AF65-F5344CB8AC3E}">
        <p14:creationId xmlns:p14="http://schemas.microsoft.com/office/powerpoint/2010/main" val="3861431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さて，本研究ではヒストグラムの最適な近似としてピーク数最小化近似問題に焦点を当てます．これは，単峰部分毎の</a:t>
            </a:r>
            <a:r>
              <a:rPr kumimoji="1" lang="en-US" altLang="ja-JP" dirty="0"/>
              <a:t>L2</a:t>
            </a:r>
            <a:r>
              <a:rPr kumimoji="1" lang="ja-JP" altLang="en-US" dirty="0"/>
              <a:t>二乗距離が任意の閾値以下であるという条件の下でピークの数が最小となる近似ヒストグラムを計算するという問題です．</a:t>
            </a:r>
            <a:endParaRPr kumimoji="1" lang="en-US" altLang="ja-JP" dirty="0"/>
          </a:p>
          <a:p>
            <a:r>
              <a:rPr kumimoji="1" lang="ja-JP" altLang="en-US" dirty="0"/>
              <a:t>右の図は，ピーク数最小化近似を行った例です．表示の都合上，ここでは折れ線府グラフを用いております．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a:t>
            </a:fld>
            <a:endParaRPr kumimoji="1" lang="ja-JP" altLang="en-US"/>
          </a:p>
        </p:txBody>
      </p:sp>
    </p:spTree>
    <p:extLst>
      <p:ext uri="{BB962C8B-B14F-4D97-AF65-F5344CB8AC3E}">
        <p14:creationId xmlns:p14="http://schemas.microsoft.com/office/powerpoint/2010/main" val="2236479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更に，</a:t>
            </a:r>
            <a:r>
              <a:rPr kumimoji="1" lang="en-US" altLang="ja-JP" dirty="0"/>
              <a:t>Covid-19</a:t>
            </a:r>
            <a:r>
              <a:rPr kumimoji="1" lang="ja-JP" altLang="en-US" dirty="0"/>
              <a:t>の世界への感染拡大に伴い，その感染者数や死者数等のデータ解析や予測に，深層学習モデルや感染症数理モデルを用いた様々な手法が用いられています．</a:t>
            </a:r>
            <a:endParaRPr kumimoji="1" lang="en-US" altLang="ja-JP" dirty="0"/>
          </a:p>
          <a:p>
            <a:r>
              <a:rPr kumimoji="1" lang="ja-JP" altLang="en-US" dirty="0"/>
              <a:t>本研究では，それらの手法の１つである</a:t>
            </a:r>
            <a:r>
              <a:rPr kumimoji="1" lang="en-US" altLang="ja-JP" dirty="0"/>
              <a:t>LSTM</a:t>
            </a:r>
            <a:r>
              <a:rPr kumimoji="1" lang="ja-JP" altLang="en-US" dirty="0"/>
              <a:t>（</a:t>
            </a:r>
            <a:r>
              <a:rPr kumimoji="1" lang="en-US" altLang="ja-JP" dirty="0"/>
              <a:t>Long Short Time Memory</a:t>
            </a:r>
            <a:r>
              <a:rPr kumimoji="1" lang="ja-JP" altLang="en-US" dirty="0"/>
              <a:t>）に焦点を当てます．</a:t>
            </a:r>
            <a:endParaRPr kumimoji="1" lang="en-US" altLang="ja-JP" dirty="0"/>
          </a:p>
          <a:p>
            <a:r>
              <a:rPr kumimoji="1" lang="ja-JP" altLang="en-US" dirty="0"/>
              <a:t>さらに</a:t>
            </a:r>
            <a:r>
              <a:rPr kumimoji="1" lang="en-US" altLang="ja-JP" dirty="0"/>
              <a:t>Covid-19</a:t>
            </a:r>
            <a:r>
              <a:rPr kumimoji="1" lang="ja-JP" altLang="en-US" dirty="0"/>
              <a:t>に関する時系列予測を行うモデル</a:t>
            </a:r>
            <a:r>
              <a:rPr kumimoji="1" lang="ja-JP" altLang="en-US"/>
              <a:t>として，近似データを用いることで解析精度の向上や汎化性能の向上が示されています．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4</a:t>
            </a:fld>
            <a:endParaRPr kumimoji="1" lang="ja-JP" altLang="en-US"/>
          </a:p>
        </p:txBody>
      </p:sp>
    </p:spTree>
    <p:extLst>
      <p:ext uri="{BB962C8B-B14F-4D97-AF65-F5344CB8AC3E}">
        <p14:creationId xmlns:p14="http://schemas.microsoft.com/office/powerpoint/2010/main" val="426748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そこで本研究で</a:t>
            </a:r>
            <a:r>
              <a:rPr kumimoji="1" lang="ja-JP" altLang="en-US"/>
              <a:t>は，１次元ヒストグラムにおける簡略化の違いがデータ解析にどの程度影響を及ぼすのかを実験し検証しました．</a:t>
            </a:r>
            <a:endParaRPr kumimoji="1" lang="en-US" altLang="ja-JP" dirty="0"/>
          </a:p>
          <a:p>
            <a:r>
              <a:rPr kumimoji="1" lang="ja-JP" altLang="en-US"/>
              <a:t>特に，より</a:t>
            </a:r>
            <a:r>
              <a:rPr kumimoji="1" lang="ja-JP" altLang="en-US" dirty="0"/>
              <a:t>データの揺れが小さい平滑化として，ヒストグラムのピーク数最小化近似アルゴリズムを応用した</a:t>
            </a:r>
            <a:r>
              <a:rPr kumimoji="1" lang="en-US" altLang="ja-JP" dirty="0"/>
              <a:t>k</a:t>
            </a:r>
            <a:r>
              <a:rPr kumimoji="1" lang="ja-JP" altLang="en-US" dirty="0"/>
              <a:t>ピーク近似アルゴリズム</a:t>
            </a:r>
            <a:r>
              <a:rPr kumimoji="1" lang="ja-JP" altLang="en-US"/>
              <a:t>を実装しました．</a:t>
            </a:r>
            <a:endParaRPr kumimoji="1" lang="en-US" altLang="ja-JP"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5</a:t>
            </a:fld>
            <a:endParaRPr kumimoji="1" lang="ja-JP" altLang="en-US"/>
          </a:p>
        </p:txBody>
      </p:sp>
    </p:spTree>
    <p:extLst>
      <p:ext uri="{BB962C8B-B14F-4D97-AF65-F5344CB8AC3E}">
        <p14:creationId xmlns:p14="http://schemas.microsoft.com/office/powerpoint/2010/main" val="208510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更に，この前処理にて出力した近似データを入力に加えた</a:t>
            </a:r>
            <a:r>
              <a:rPr kumimoji="1" lang="en-US" altLang="ja-JP" dirty="0"/>
              <a:t>LSTM</a:t>
            </a:r>
            <a:r>
              <a:rPr kumimoji="1" lang="ja-JP" altLang="en-US" dirty="0"/>
              <a:t>ネットワークを構築します．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深層学習以外にも関数近似等によるデータの予測が考えられますが，簡単な連続関数による近似では良い予測が難しいため，</a:t>
            </a:r>
            <a:r>
              <a:rPr kumimoji="1" lang="en-US" altLang="ja-JP" dirty="0"/>
              <a:t>LSTM</a:t>
            </a:r>
            <a:r>
              <a:rPr kumimoji="1" lang="ja-JP" altLang="en-US" dirty="0"/>
              <a:t>を採用しています．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また，従来研究として</a:t>
            </a:r>
            <a:r>
              <a:rPr kumimoji="1" lang="en-US" altLang="ja-JP" dirty="0" err="1"/>
              <a:t>ConvLSTM</a:t>
            </a:r>
            <a:r>
              <a:rPr kumimoji="1" lang="ja-JP" altLang="en-US" dirty="0"/>
              <a:t>による予測実験を行い比較を行うことで，より良いヒストグラムの簡略化が時系列予測の精度向上に有効であることを</a:t>
            </a:r>
            <a:r>
              <a:rPr kumimoji="1" lang="ja-JP" altLang="en-US"/>
              <a:t>示します．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３．１５</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6</a:t>
            </a:fld>
            <a:endParaRPr kumimoji="1" lang="ja-JP" altLang="en-US"/>
          </a:p>
        </p:txBody>
      </p:sp>
    </p:spTree>
    <p:extLst>
      <p:ext uri="{BB962C8B-B14F-4D97-AF65-F5344CB8AC3E}">
        <p14:creationId xmlns:p14="http://schemas.microsoft.com/office/powerpoint/2010/main" val="347171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続いて関連研究についてです．まず，従来研究として比較実験に用いる</a:t>
            </a:r>
            <a:r>
              <a:rPr kumimoji="1" lang="en-US" altLang="ja-JP" dirty="0"/>
              <a:t>1</a:t>
            </a:r>
            <a:r>
              <a:rPr kumimoji="1" lang="ja-JP" altLang="en-US" dirty="0"/>
              <a:t>次元畳み込みを用いた</a:t>
            </a:r>
            <a:r>
              <a:rPr kumimoji="1" lang="en-US" altLang="ja-JP" dirty="0"/>
              <a:t>LSTM</a:t>
            </a:r>
            <a:r>
              <a:rPr kumimoji="1" lang="ja-JP" altLang="en-US" dirty="0"/>
              <a:t>です．</a:t>
            </a:r>
            <a:endParaRPr kumimoji="1" lang="en-US" altLang="ja-JP" dirty="0"/>
          </a:p>
          <a:p>
            <a:r>
              <a:rPr kumimoji="1" lang="en-US" altLang="ja-JP" dirty="0"/>
              <a:t>2015</a:t>
            </a:r>
            <a:r>
              <a:rPr kumimoji="1" lang="ja-JP" altLang="en-US" dirty="0"/>
              <a:t>年に</a:t>
            </a:r>
            <a:r>
              <a:rPr kumimoji="1" lang="en-US" altLang="ja-JP" dirty="0"/>
              <a:t>Shi</a:t>
            </a:r>
            <a:r>
              <a:rPr kumimoji="1" lang="ja-JP" altLang="en-US" dirty="0"/>
              <a:t>らによって畳み込み</a:t>
            </a:r>
            <a:r>
              <a:rPr kumimoji="1" lang="en-US" altLang="ja-JP" dirty="0"/>
              <a:t>LSTM</a:t>
            </a:r>
            <a:r>
              <a:rPr kumimoji="1" lang="ja-JP" altLang="en-US" dirty="0"/>
              <a:t>というモデルが提案されています．詳しいアーキテクチャやアルゴリズムは割愛しますが，データの空間情報を保持しつつ，それを時間方向に扱うことを可能にしたことにより，特に動画像の処理において優れた予測性能を達成しています．</a:t>
            </a:r>
            <a:endParaRPr kumimoji="1" lang="en-US" altLang="ja-JP" dirty="0"/>
          </a:p>
          <a:p>
            <a:r>
              <a:rPr kumimoji="1" lang="ja-JP" altLang="en-US" dirty="0"/>
              <a:t>この</a:t>
            </a:r>
            <a:r>
              <a:rPr kumimoji="1" lang="en-US" altLang="ja-JP" dirty="0"/>
              <a:t>Shastri</a:t>
            </a:r>
            <a:r>
              <a:rPr kumimoji="1" lang="ja-JP" altLang="en-US" dirty="0"/>
              <a:t>らは，この</a:t>
            </a:r>
            <a:r>
              <a:rPr kumimoji="1" lang="en-US" altLang="ja-JP" dirty="0" err="1"/>
              <a:t>ConvLSTM</a:t>
            </a:r>
            <a:r>
              <a:rPr kumimoji="1" lang="ja-JP" altLang="en-US" dirty="0"/>
              <a:t>を応用して</a:t>
            </a:r>
            <a:r>
              <a:rPr kumimoji="1" lang="en-US" altLang="ja-JP" dirty="0"/>
              <a:t>Covid-19</a:t>
            </a:r>
            <a:r>
              <a:rPr kumimoji="1" lang="ja-JP" altLang="en-US" dirty="0"/>
              <a:t>の時系列データの予測を行う深層学習モデル，</a:t>
            </a:r>
            <a:r>
              <a:rPr kumimoji="1" lang="en-US" altLang="ja-JP" dirty="0"/>
              <a:t>Conv1D</a:t>
            </a:r>
            <a:r>
              <a:rPr kumimoji="1" lang="ja-JP" altLang="en-US" dirty="0"/>
              <a:t>を用いた</a:t>
            </a:r>
            <a:r>
              <a:rPr kumimoji="1" lang="en-US" altLang="ja-JP" dirty="0"/>
              <a:t>LSTM</a:t>
            </a:r>
            <a:r>
              <a:rPr kumimoji="1" lang="ja-JP" altLang="en-US" dirty="0"/>
              <a:t>を提案しました．</a:t>
            </a:r>
            <a:endParaRPr kumimoji="1" lang="en-US" altLang="ja-JP" dirty="0"/>
          </a:p>
          <a:p>
            <a:r>
              <a:rPr kumimoji="1" lang="ja-JP" altLang="en-US" dirty="0"/>
              <a:t>このモデルは</a:t>
            </a:r>
            <a:r>
              <a:rPr kumimoji="1" lang="en-US" altLang="ja-JP" dirty="0"/>
              <a:t>LSTM</a:t>
            </a:r>
            <a:r>
              <a:rPr kumimoji="1" lang="ja-JP" altLang="en-US" dirty="0"/>
              <a:t>レイヤーの前に</a:t>
            </a:r>
            <a:r>
              <a:rPr kumimoji="1" lang="en-US" altLang="ja-JP" dirty="0"/>
              <a:t>1</a:t>
            </a:r>
            <a:r>
              <a:rPr kumimoji="1" lang="ja-JP" altLang="en-US" dirty="0"/>
              <a:t>次元畳み込み層を追加することで，移動平均を計算した近似データを特徴量として扱い，</a:t>
            </a:r>
            <a:r>
              <a:rPr kumimoji="1" lang="en-US" altLang="ja-JP" dirty="0" err="1"/>
              <a:t>StackedLSTM</a:t>
            </a:r>
            <a:r>
              <a:rPr kumimoji="1" lang="ja-JP" altLang="en-US"/>
              <a:t>や</a:t>
            </a:r>
            <a:r>
              <a:rPr kumimoji="1" lang="en-US" altLang="ja-JP" dirty="0" err="1"/>
              <a:t>DirectedLSTM</a:t>
            </a:r>
            <a:r>
              <a:rPr kumimoji="1" lang="ja-JP" altLang="en-US"/>
              <a:t>を</a:t>
            </a:r>
            <a:r>
              <a:rPr kumimoji="1" lang="ja-JP" altLang="en-US" dirty="0"/>
              <a:t>用いた予測よりも高い予測精度を示しています．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7</a:t>
            </a:fld>
            <a:endParaRPr kumimoji="1" lang="ja-JP" altLang="en-US"/>
          </a:p>
        </p:txBody>
      </p:sp>
    </p:spTree>
    <p:extLst>
      <p:ext uri="{BB962C8B-B14F-4D97-AF65-F5344CB8AC3E}">
        <p14:creationId xmlns:p14="http://schemas.microsoft.com/office/powerpoint/2010/main" val="1398240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続いて，</a:t>
            </a:r>
            <a:r>
              <a:rPr kumimoji="1" lang="en-US" altLang="ja-JP" dirty="0"/>
              <a:t>k</a:t>
            </a:r>
            <a:r>
              <a:rPr kumimoji="1" lang="ja-JP" altLang="en-US" dirty="0"/>
              <a:t>ピーク近似に用いる単峰近似の線形時間アルゴリズムについて簡単に説明をします．</a:t>
            </a:r>
            <a:endParaRPr kumimoji="1" lang="en-US" altLang="ja-JP" dirty="0"/>
          </a:p>
          <a:p>
            <a:r>
              <a:rPr kumimoji="1" lang="ja-JP" altLang="en-US" dirty="0"/>
              <a:t>これはある</a:t>
            </a:r>
            <a:r>
              <a:rPr kumimoji="1" lang="ja-JP" altLang="en-US"/>
              <a:t>ヒストグラム関数</a:t>
            </a:r>
            <a:r>
              <a:rPr kumimoji="1" lang="en-US" altLang="ja-JP" dirty="0"/>
              <a:t>F</a:t>
            </a:r>
            <a:r>
              <a:rPr kumimoji="1" lang="ja-JP" altLang="en-US"/>
              <a:t>が</a:t>
            </a:r>
            <a:r>
              <a:rPr kumimoji="1" lang="ja-JP" altLang="en-US" dirty="0"/>
              <a:t>入力されたとき，</a:t>
            </a:r>
            <a:r>
              <a:rPr kumimoji="1" lang="en-US" altLang="ja-JP" dirty="0"/>
              <a:t>f</a:t>
            </a:r>
            <a:r>
              <a:rPr kumimoji="1" lang="ja-JP" altLang="en-US" dirty="0"/>
              <a:t>との</a:t>
            </a:r>
            <a:r>
              <a:rPr kumimoji="1" lang="en-US" altLang="ja-JP" dirty="0"/>
              <a:t>L2</a:t>
            </a:r>
            <a:r>
              <a:rPr kumimoji="1" lang="ja-JP" altLang="en-US" dirty="0"/>
              <a:t>二乗距離を最小化する単峰近似</a:t>
            </a:r>
            <a:r>
              <a:rPr kumimoji="1" lang="ja-JP" altLang="en-US"/>
              <a:t>ヒストグラム関数</a:t>
            </a:r>
            <a:r>
              <a:rPr kumimoji="1" lang="en-US" altLang="ja-JP" dirty="0"/>
              <a:t>PHI</a:t>
            </a:r>
            <a:r>
              <a:rPr kumimoji="1" lang="ja-JP" altLang="en-US"/>
              <a:t>を</a:t>
            </a:r>
            <a:r>
              <a:rPr kumimoji="1" lang="ja-JP" altLang="en-US" dirty="0"/>
              <a:t>凸包の平面走査アルゴリズムを用いて求めるアルゴリズムであり，その計算</a:t>
            </a:r>
            <a:r>
              <a:rPr kumimoji="1" lang="ja-JP" altLang="en-US"/>
              <a:t>時間がヒストグラムの階級数に</a:t>
            </a:r>
            <a:r>
              <a:rPr kumimoji="1" lang="ja-JP" altLang="en-US" dirty="0"/>
              <a:t>対して線形時間であるというものです．</a:t>
            </a:r>
            <a:endParaRPr kumimoji="1" lang="en-US" altLang="ja-JP" dirty="0"/>
          </a:p>
          <a:p>
            <a:r>
              <a:rPr kumimoji="1" lang="ja-JP" altLang="en-US" dirty="0"/>
              <a:t>本研究においては，</a:t>
            </a:r>
            <a:r>
              <a:rPr kumimoji="1" lang="en-US" altLang="ja-JP" dirty="0"/>
              <a:t>k</a:t>
            </a:r>
            <a:r>
              <a:rPr kumimoji="1" lang="ja-JP" altLang="en-US" dirty="0"/>
              <a:t>ピーク近似における単峰部分の近似アルゴリズムとしてこのアルゴリズムを用いて</a:t>
            </a:r>
            <a:r>
              <a:rPr kumimoji="1" lang="ja-JP" altLang="en-US"/>
              <a:t>います．５ふん</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8</a:t>
            </a:fld>
            <a:endParaRPr kumimoji="1" lang="ja-JP" altLang="en-US"/>
          </a:p>
        </p:txBody>
      </p:sp>
    </p:spTree>
    <p:extLst>
      <p:ext uri="{BB962C8B-B14F-4D97-AF65-F5344CB8AC3E}">
        <p14:creationId xmlns:p14="http://schemas.microsoft.com/office/powerpoint/2010/main" val="20501428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9</a:t>
            </a:fld>
            <a:endParaRPr kumimoji="1" lang="ja-JP" altLang="en-US"/>
          </a:p>
        </p:txBody>
      </p:sp>
    </p:spTree>
    <p:extLst>
      <p:ext uri="{BB962C8B-B14F-4D97-AF65-F5344CB8AC3E}">
        <p14:creationId xmlns:p14="http://schemas.microsoft.com/office/powerpoint/2010/main" val="2703369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928D76-FD55-084F-8B84-E156AF1B7BCE}"/>
              </a:ext>
            </a:extLst>
          </p:cNvPr>
          <p:cNvSpPr>
            <a:spLocks noGrp="1"/>
          </p:cNvSpPr>
          <p:nvPr>
            <p:ph type="ctrTitle"/>
          </p:nvPr>
        </p:nvSpPr>
        <p:spPr>
          <a:xfrm>
            <a:off x="1524000" y="1427159"/>
            <a:ext cx="9144000" cy="2387600"/>
          </a:xfrm>
        </p:spPr>
        <p:txBody>
          <a:bodyPr anchor="b">
            <a:normAutofit/>
          </a:bodyPr>
          <a:lstStyle>
            <a:lvl1pPr algn="ctr">
              <a:defRPr sz="48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D05141-56F1-B349-BB09-802A80053E6D}"/>
              </a:ext>
            </a:extLst>
          </p:cNvPr>
          <p:cNvSpPr>
            <a:spLocks noGrp="1"/>
          </p:cNvSpPr>
          <p:nvPr>
            <p:ph type="subTitle" idx="1"/>
          </p:nvPr>
        </p:nvSpPr>
        <p:spPr>
          <a:xfrm>
            <a:off x="5896302" y="4067502"/>
            <a:ext cx="6295697" cy="1495093"/>
          </a:xfrm>
        </p:spPr>
        <p:txBody>
          <a:bodyPr>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8" name="直線コネクタ 7">
            <a:extLst>
              <a:ext uri="{FF2B5EF4-FFF2-40B4-BE49-F238E27FC236}">
                <a16:creationId xmlns:a16="http://schemas.microsoft.com/office/drawing/2014/main" id="{1EBBF8DF-1F53-E045-A86D-1FA27C1C5216}"/>
              </a:ext>
            </a:extLst>
          </p:cNvPr>
          <p:cNvCxnSpPr/>
          <p:nvPr userDrawn="1"/>
        </p:nvCxnSpPr>
        <p:spPr>
          <a:xfrm>
            <a:off x="147145" y="3812240"/>
            <a:ext cx="11897710" cy="0"/>
          </a:xfrm>
          <a:prstGeom prst="line">
            <a:avLst/>
          </a:prstGeom>
          <a:ln w="38100"/>
        </p:spPr>
        <p:style>
          <a:lnRef idx="3">
            <a:schemeClr val="dk1"/>
          </a:lnRef>
          <a:fillRef idx="0">
            <a:schemeClr val="dk1"/>
          </a:fillRef>
          <a:effectRef idx="2">
            <a:schemeClr val="dk1"/>
          </a:effectRef>
          <a:fontRef idx="minor">
            <a:schemeClr val="tx1"/>
          </a:fontRef>
        </p:style>
      </p:cxnSp>
      <p:sp>
        <p:nvSpPr>
          <p:cNvPr id="9" name="日付プレースホルダー 3">
            <a:extLst>
              <a:ext uri="{FF2B5EF4-FFF2-40B4-BE49-F238E27FC236}">
                <a16:creationId xmlns:a16="http://schemas.microsoft.com/office/drawing/2014/main" id="{F7DCA2F6-1D31-1346-80E0-F13B964F84EE}"/>
              </a:ext>
            </a:extLst>
          </p:cNvPr>
          <p:cNvSpPr>
            <a:spLocks noGrp="1"/>
          </p:cNvSpPr>
          <p:nvPr>
            <p:ph type="dt" sz="half" idx="10"/>
          </p:nvPr>
        </p:nvSpPr>
        <p:spPr>
          <a:xfrm>
            <a:off x="257503" y="6526377"/>
            <a:ext cx="2743200" cy="365125"/>
          </a:xfrm>
        </p:spPr>
        <p:txBody>
          <a:bodyPr/>
          <a:lstStyle/>
          <a:p>
            <a:fld id="{753FBD5F-6AD7-48E4-9619-D81D375058F2}" type="datetime1">
              <a:rPr kumimoji="1" lang="ja-JP" altLang="en-US" smtClean="0"/>
              <a:t>2023/1/30</a:t>
            </a:fld>
            <a:endParaRPr kumimoji="1" lang="ja-JP" altLang="en-US"/>
          </a:p>
        </p:txBody>
      </p:sp>
      <p:sp>
        <p:nvSpPr>
          <p:cNvPr id="10" name="フッター プレースホルダー 4">
            <a:extLst>
              <a:ext uri="{FF2B5EF4-FFF2-40B4-BE49-F238E27FC236}">
                <a16:creationId xmlns:a16="http://schemas.microsoft.com/office/drawing/2014/main" id="{3C9E57BD-DC35-C74F-8180-C502067BCA85}"/>
              </a:ext>
            </a:extLst>
          </p:cNvPr>
          <p:cNvSpPr>
            <a:spLocks noGrp="1"/>
          </p:cNvSpPr>
          <p:nvPr>
            <p:ph type="ftr" sz="quarter" idx="11"/>
          </p:nvPr>
        </p:nvSpPr>
        <p:spPr>
          <a:xfrm>
            <a:off x="4038600" y="6526377"/>
            <a:ext cx="4114800" cy="365125"/>
          </a:xfrm>
          <a:prstGeom prst="rect">
            <a:avLst/>
          </a:prstGeom>
        </p:spPr>
        <p:txBody>
          <a:bodyPr/>
          <a:lstStyle>
            <a:lvl1pPr algn="ctr">
              <a:defRPr/>
            </a:lvl1pPr>
          </a:lstStyle>
          <a:p>
            <a:r>
              <a:rPr lang="en-US" altLang="ja-JP"/>
              <a:t>FIT 2022</a:t>
            </a:r>
            <a:endParaRPr lang="ja-JP" altLang="en-US"/>
          </a:p>
        </p:txBody>
      </p:sp>
      <p:sp>
        <p:nvSpPr>
          <p:cNvPr id="4" name="正方形/長方形 3">
            <a:extLst>
              <a:ext uri="{FF2B5EF4-FFF2-40B4-BE49-F238E27FC236}">
                <a16:creationId xmlns:a16="http://schemas.microsoft.com/office/drawing/2014/main" id="{45B74456-FFC5-DEBB-A3EC-CC79105DB179}"/>
              </a:ext>
            </a:extLst>
          </p:cNvPr>
          <p:cNvSpPr/>
          <p:nvPr userDrawn="1"/>
        </p:nvSpPr>
        <p:spPr>
          <a:xfrm>
            <a:off x="11171976" y="6508271"/>
            <a:ext cx="443620" cy="331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3371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33CFD-CACF-B348-80C6-D885CB7E88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0C665DC-2A14-5241-8934-BCAD2EC98C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D5DD25-9915-1046-B5CB-657B3F8C0F4E}"/>
              </a:ext>
            </a:extLst>
          </p:cNvPr>
          <p:cNvSpPr>
            <a:spLocks noGrp="1"/>
          </p:cNvSpPr>
          <p:nvPr>
            <p:ph type="dt" sz="half" idx="10"/>
          </p:nvPr>
        </p:nvSpPr>
        <p:spPr/>
        <p:txBody>
          <a:bodyPr/>
          <a:lstStyle/>
          <a:p>
            <a:fld id="{837C961C-2A71-4954-ACA7-D278D0567FFE}" type="datetime1">
              <a:rPr kumimoji="1" lang="ja-JP" altLang="en-US" smtClean="0"/>
              <a:t>2023/1/30</a:t>
            </a:fld>
            <a:endParaRPr kumimoji="1" lang="ja-JP" altLang="en-US"/>
          </a:p>
        </p:txBody>
      </p:sp>
      <p:sp>
        <p:nvSpPr>
          <p:cNvPr id="5" name="フッター プレースホルダー 4">
            <a:extLst>
              <a:ext uri="{FF2B5EF4-FFF2-40B4-BE49-F238E27FC236}">
                <a16:creationId xmlns:a16="http://schemas.microsoft.com/office/drawing/2014/main" id="{34D1101B-1738-1040-BCD5-E215CECA7343}"/>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6" name="スライド番号プレースホルダー 5">
            <a:extLst>
              <a:ext uri="{FF2B5EF4-FFF2-40B4-BE49-F238E27FC236}">
                <a16:creationId xmlns:a16="http://schemas.microsoft.com/office/drawing/2014/main" id="{6FC7FB29-CDD1-9E4F-B277-AAABDCC0C3D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42413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7D890F-1453-7248-86D4-190C273FA3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37033A-999F-984D-9326-D0762B2F307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CEC277-9AFB-5E49-B362-3B3A6D718F25}"/>
              </a:ext>
            </a:extLst>
          </p:cNvPr>
          <p:cNvSpPr>
            <a:spLocks noGrp="1"/>
          </p:cNvSpPr>
          <p:nvPr>
            <p:ph type="dt" sz="half" idx="10"/>
          </p:nvPr>
        </p:nvSpPr>
        <p:spPr/>
        <p:txBody>
          <a:bodyPr/>
          <a:lstStyle/>
          <a:p>
            <a:fld id="{DA75217F-9C62-4933-BD6C-4AD2D211AF15}" type="datetime1">
              <a:rPr kumimoji="1" lang="ja-JP" altLang="en-US" smtClean="0"/>
              <a:t>2023/1/30</a:t>
            </a:fld>
            <a:endParaRPr kumimoji="1" lang="ja-JP" altLang="en-US"/>
          </a:p>
        </p:txBody>
      </p:sp>
      <p:sp>
        <p:nvSpPr>
          <p:cNvPr id="5" name="フッター プレースホルダー 4">
            <a:extLst>
              <a:ext uri="{FF2B5EF4-FFF2-40B4-BE49-F238E27FC236}">
                <a16:creationId xmlns:a16="http://schemas.microsoft.com/office/drawing/2014/main" id="{AD5F5CD9-C2C4-D044-930F-6FA194AD33C0}"/>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6" name="スライド番号プレースホルダー 5">
            <a:extLst>
              <a:ext uri="{FF2B5EF4-FFF2-40B4-BE49-F238E27FC236}">
                <a16:creationId xmlns:a16="http://schemas.microsoft.com/office/drawing/2014/main" id="{53013DBD-6E8D-F045-82A6-9216B57EE699}"/>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ACEDB293-160D-D548-BAB8-A8C1011D561E}"/>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9162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DFA14-0AD4-33C5-D126-3EDB4CA07880}"/>
              </a:ext>
            </a:extLst>
          </p:cNvPr>
          <p:cNvSpPr>
            <a:spLocks noGrp="1"/>
          </p:cNvSpPr>
          <p:nvPr>
            <p:ph type="title"/>
          </p:nvPr>
        </p:nvSpPr>
        <p:spPr>
          <a:xfrm>
            <a:off x="648467" y="3029606"/>
            <a:ext cx="11130455" cy="798787"/>
          </a:xfrm>
        </p:spPr>
        <p:txBody>
          <a:bodyPr/>
          <a:lstStyle>
            <a:lvl1pPr algn="ctr">
              <a:defRPr/>
            </a:lvl1pPr>
          </a:lstStyle>
          <a:p>
            <a:endParaRPr kumimoji="1" lang="ja-JP" altLang="en-US" dirty="0"/>
          </a:p>
        </p:txBody>
      </p:sp>
      <p:sp>
        <p:nvSpPr>
          <p:cNvPr id="3" name="日付プレースホルダー 2">
            <a:extLst>
              <a:ext uri="{FF2B5EF4-FFF2-40B4-BE49-F238E27FC236}">
                <a16:creationId xmlns:a16="http://schemas.microsoft.com/office/drawing/2014/main" id="{3C229CD9-42BC-5404-009D-573BF41182CC}"/>
              </a:ext>
            </a:extLst>
          </p:cNvPr>
          <p:cNvSpPr>
            <a:spLocks noGrp="1"/>
          </p:cNvSpPr>
          <p:nvPr>
            <p:ph type="dt" sz="half" idx="10"/>
          </p:nvPr>
        </p:nvSpPr>
        <p:spPr/>
        <p:txBody>
          <a:bodyPr/>
          <a:lstStyle/>
          <a:p>
            <a:fld id="{5FCDC9C6-6FCE-41D9-A7F9-186FBCAF19B2}" type="datetime1">
              <a:rPr lang="ja-JP" altLang="en-US" smtClean="0"/>
              <a:t>2023/1/30</a:t>
            </a:fld>
            <a:endParaRPr lang="ja-JP" altLang="en-US" dirty="0"/>
          </a:p>
        </p:txBody>
      </p:sp>
      <p:sp>
        <p:nvSpPr>
          <p:cNvPr id="6" name="正方形/長方形 5">
            <a:extLst>
              <a:ext uri="{FF2B5EF4-FFF2-40B4-BE49-F238E27FC236}">
                <a16:creationId xmlns:a16="http://schemas.microsoft.com/office/drawing/2014/main" id="{03E82690-4B22-033C-01B2-168C610CEA6E}"/>
              </a:ext>
            </a:extLst>
          </p:cNvPr>
          <p:cNvSpPr/>
          <p:nvPr userDrawn="1"/>
        </p:nvSpPr>
        <p:spPr>
          <a:xfrm>
            <a:off x="11135762" y="6526377"/>
            <a:ext cx="525465" cy="331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58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220540-BB64-3041-B50B-1CBE6AA191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F25B3E-0E68-1345-871E-085DBA0F90E5}"/>
              </a:ext>
            </a:extLst>
          </p:cNvPr>
          <p:cNvSpPr>
            <a:spLocks noGrp="1"/>
          </p:cNvSpPr>
          <p:nvPr>
            <p:ph idx="1"/>
          </p:nvPr>
        </p:nvSpPr>
        <p:spPr/>
        <p:txBody>
          <a:bodyPr/>
          <a:lstStyle>
            <a:lvl1pPr marL="228600" indent="-228600">
              <a:lnSpc>
                <a:spcPts val="2800"/>
              </a:lnSpc>
              <a:buFont typeface="Wingdings" pitchFamily="2" charset="2"/>
              <a:buChar char="n"/>
              <a:defRPr/>
            </a:lvl1pPr>
            <a:lvl2pPr marL="800100" indent="-342900">
              <a:lnSpc>
                <a:spcPts val="2800"/>
              </a:lnSpc>
              <a:buFont typeface="Wingdings" pitchFamily="2" charset="2"/>
              <a:buChar char="l"/>
              <a:defRPr/>
            </a:lvl2pPr>
            <a:lvl3pPr marL="1143000" indent="-228600">
              <a:lnSpc>
                <a:spcPts val="2800"/>
              </a:lnSpc>
              <a:buFont typeface="Arial" panose="020B0604020202020204" pitchFamily="34" charset="0"/>
              <a:buChar char="•"/>
              <a:defRPr/>
            </a:lvl3pPr>
            <a:lvl4pPr marL="1600200" indent="-228600">
              <a:lnSpc>
                <a:spcPts val="2800"/>
              </a:lnSpc>
              <a:buFont typeface="Arial" panose="020B0604020202020204" pitchFamily="34" charset="0"/>
              <a:buChar char="•"/>
              <a:defRPr/>
            </a:lvl4pPr>
            <a:lvl5pPr marL="2057400" indent="-228600">
              <a:lnSpc>
                <a:spcPts val="2800"/>
              </a:lnSpc>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8A1BDC76-0911-4743-8227-1E8E34737F2E}"/>
              </a:ext>
            </a:extLst>
          </p:cNvPr>
          <p:cNvSpPr>
            <a:spLocks noGrp="1"/>
          </p:cNvSpPr>
          <p:nvPr>
            <p:ph type="dt" sz="half" idx="10"/>
          </p:nvPr>
        </p:nvSpPr>
        <p:spPr/>
        <p:txBody>
          <a:bodyPr/>
          <a:lstStyle>
            <a:lvl1pPr algn="ctr">
              <a:defRPr/>
            </a:lvl1pPr>
          </a:lstStyle>
          <a:p>
            <a:fld id="{F8B0D890-19CB-451B-9473-F61AEBD3AEAB}"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8708FFBF-A175-6B4F-9844-1E1A6D5C258A}"/>
              </a:ext>
            </a:extLst>
          </p:cNvPr>
          <p:cNvSpPr>
            <a:spLocks noGrp="1"/>
          </p:cNvSpPr>
          <p:nvPr>
            <p:ph type="ftr" sz="quarter" idx="11"/>
          </p:nvPr>
        </p:nvSpPr>
        <p:spPr>
          <a:xfrm>
            <a:off x="4038599" y="6548413"/>
            <a:ext cx="4114800" cy="365125"/>
          </a:xfrm>
          <a:prstGeom prst="rect">
            <a:avLst/>
          </a:prstGeom>
        </p:spPr>
        <p:txBody>
          <a:bodyPr/>
          <a:lstStyle>
            <a:lvl1pPr algn="ctr">
              <a:defRPr sz="1600">
                <a:latin typeface="メイリオ" panose="020B0604030504040204" pitchFamily="50" charset="-128"/>
                <a:ea typeface="メイリオ" panose="020B0604030504040204" pitchFamily="50" charset="-128"/>
              </a:defRPr>
            </a:lvl1p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56BEA34E-B1C2-A14C-8804-D2EE40ADBA67}"/>
              </a:ext>
            </a:extLst>
          </p:cNvPr>
          <p:cNvSpPr>
            <a:spLocks noGrp="1"/>
          </p:cNvSpPr>
          <p:nvPr>
            <p:ph type="sldNum" sz="quarter" idx="12"/>
          </p:nvPr>
        </p:nvSpPr>
        <p:spPr>
          <a:xfrm>
            <a:off x="8523886" y="6544196"/>
            <a:ext cx="2743200" cy="365125"/>
          </a:xfrm>
        </p:spPr>
        <p:txBody>
          <a:bodyPr/>
          <a:lstStyle/>
          <a:p>
            <a:fld id="{C2EA3249-E942-6548-99D7-50BB56ADF5E4}" type="slidenum">
              <a:rPr kumimoji="1" lang="ja-JP" altLang="en-US" smtClean="0"/>
              <a:t>‹#›</a:t>
            </a:fld>
            <a:endParaRPr kumimoji="1" lang="ja-JP" altLang="en-US"/>
          </a:p>
        </p:txBody>
      </p:sp>
      <p:cxnSp>
        <p:nvCxnSpPr>
          <p:cNvPr id="7" name="直線コネクタ 6">
            <a:extLst>
              <a:ext uri="{FF2B5EF4-FFF2-40B4-BE49-F238E27FC236}">
                <a16:creationId xmlns:a16="http://schemas.microsoft.com/office/drawing/2014/main" id="{AAC3234E-D99A-9C4C-92DA-D1EF243DB065}"/>
              </a:ext>
            </a:extLst>
          </p:cNvPr>
          <p:cNvCxnSpPr>
            <a:cxnSpLocks/>
          </p:cNvCxnSpPr>
          <p:nvPr userDrawn="1"/>
        </p:nvCxnSpPr>
        <p:spPr>
          <a:xfrm>
            <a:off x="530772" y="97444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2664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83782F-E9BC-E14B-93A4-86C264E916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D79ACD-DFBD-BD4D-AADD-034F490E2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7" name="日付プレースホルダー 3">
            <a:extLst>
              <a:ext uri="{FF2B5EF4-FFF2-40B4-BE49-F238E27FC236}">
                <a16:creationId xmlns:a16="http://schemas.microsoft.com/office/drawing/2014/main" id="{8A18610B-23F3-A44D-9116-742839E6878C}"/>
              </a:ext>
            </a:extLst>
          </p:cNvPr>
          <p:cNvSpPr>
            <a:spLocks noGrp="1"/>
          </p:cNvSpPr>
          <p:nvPr>
            <p:ph type="dt" sz="half" idx="10"/>
          </p:nvPr>
        </p:nvSpPr>
        <p:spPr>
          <a:xfrm>
            <a:off x="257503" y="6526377"/>
            <a:ext cx="2743200" cy="365125"/>
          </a:xfrm>
        </p:spPr>
        <p:txBody>
          <a:bodyPr/>
          <a:lstStyle/>
          <a:p>
            <a:fld id="{614FEAB0-2EEA-48BA-BAAA-46617AA2680E}" type="datetime1">
              <a:rPr kumimoji="1" lang="ja-JP" altLang="en-US" smtClean="0"/>
              <a:t>2023/1/30</a:t>
            </a:fld>
            <a:endParaRPr kumimoji="1" lang="ja-JP" altLang="en-US"/>
          </a:p>
        </p:txBody>
      </p:sp>
      <p:sp>
        <p:nvSpPr>
          <p:cNvPr id="8" name="フッター プレースホルダー 4">
            <a:extLst>
              <a:ext uri="{FF2B5EF4-FFF2-40B4-BE49-F238E27FC236}">
                <a16:creationId xmlns:a16="http://schemas.microsoft.com/office/drawing/2014/main" id="{575150B1-8214-2A4F-8A0D-30C854D9B6DE}"/>
              </a:ext>
            </a:extLst>
          </p:cNvPr>
          <p:cNvSpPr>
            <a:spLocks noGrp="1"/>
          </p:cNvSpPr>
          <p:nvPr>
            <p:ph type="ftr" sz="quarter" idx="11"/>
          </p:nvPr>
        </p:nvSpPr>
        <p:spPr>
          <a:xfrm>
            <a:off x="257503" y="0"/>
            <a:ext cx="4114800" cy="365125"/>
          </a:xfrm>
          <a:prstGeom prst="rect">
            <a:avLst/>
          </a:prstGeom>
        </p:spPr>
        <p:txBody>
          <a:bodyPr/>
          <a:lstStyle/>
          <a:p>
            <a:r>
              <a:rPr kumimoji="1" lang="en-US" altLang="ja-JP"/>
              <a:t>FIT 2022</a:t>
            </a:r>
            <a:endParaRPr kumimoji="1" lang="ja-JP" altLang="en-US"/>
          </a:p>
        </p:txBody>
      </p:sp>
    </p:spTree>
    <p:extLst>
      <p:ext uri="{BB962C8B-B14F-4D97-AF65-F5344CB8AC3E}">
        <p14:creationId xmlns:p14="http://schemas.microsoft.com/office/powerpoint/2010/main" val="147640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9209F-C707-0644-B9E6-6745CAA91E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026372-C45F-1F41-909F-B7E03AB34B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F5DDC4F-D67E-7947-908C-ABE53486892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DAD1B1-8DB4-7740-9247-A2DFC81F2F28}"/>
              </a:ext>
            </a:extLst>
          </p:cNvPr>
          <p:cNvSpPr>
            <a:spLocks noGrp="1"/>
          </p:cNvSpPr>
          <p:nvPr>
            <p:ph type="dt" sz="half" idx="10"/>
          </p:nvPr>
        </p:nvSpPr>
        <p:spPr/>
        <p:txBody>
          <a:bodyPr/>
          <a:lstStyle/>
          <a:p>
            <a:fld id="{A6F6CF8F-DC79-40E2-B488-C2A9AD606CD3}" type="datetime1">
              <a:rPr kumimoji="1" lang="ja-JP" altLang="en-US" smtClean="0"/>
              <a:t>2023/1/30</a:t>
            </a:fld>
            <a:endParaRPr kumimoji="1" lang="ja-JP" altLang="en-US"/>
          </a:p>
        </p:txBody>
      </p:sp>
      <p:sp>
        <p:nvSpPr>
          <p:cNvPr id="6" name="フッター プレースホルダー 5">
            <a:extLst>
              <a:ext uri="{FF2B5EF4-FFF2-40B4-BE49-F238E27FC236}">
                <a16:creationId xmlns:a16="http://schemas.microsoft.com/office/drawing/2014/main" id="{D303278B-D980-4F48-9709-39BFF083B6F3}"/>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7" name="スライド番号プレースホルダー 6">
            <a:extLst>
              <a:ext uri="{FF2B5EF4-FFF2-40B4-BE49-F238E27FC236}">
                <a16:creationId xmlns:a16="http://schemas.microsoft.com/office/drawing/2014/main" id="{AF3491F6-7DED-9D4A-80A4-05C4566B230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D6532B51-DFDC-164B-B9F5-3058BEFD5179}"/>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832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8D86A-A9D4-5547-9C3C-95F7E5CBA9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3AD467-9D5B-4D48-AF48-BEA9FEC64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B6B627E-7330-304A-BDC0-23C7DB18F2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7ED4970-CF4E-B442-ACF6-40838C35A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843B194-2E7C-9F4E-9BBA-59EBE886BD4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D2BC8FB-4180-2941-B0AC-5D15235DB26A}"/>
              </a:ext>
            </a:extLst>
          </p:cNvPr>
          <p:cNvSpPr>
            <a:spLocks noGrp="1"/>
          </p:cNvSpPr>
          <p:nvPr>
            <p:ph type="dt" sz="half" idx="10"/>
          </p:nvPr>
        </p:nvSpPr>
        <p:spPr/>
        <p:txBody>
          <a:bodyPr/>
          <a:lstStyle/>
          <a:p>
            <a:fld id="{59D57D68-DD95-4703-9971-A467FE607CC4}" type="datetime1">
              <a:rPr kumimoji="1" lang="ja-JP" altLang="en-US" smtClean="0"/>
              <a:t>2023/1/30</a:t>
            </a:fld>
            <a:endParaRPr kumimoji="1" lang="ja-JP" altLang="en-US"/>
          </a:p>
        </p:txBody>
      </p:sp>
      <p:sp>
        <p:nvSpPr>
          <p:cNvPr id="8" name="フッター プレースホルダー 7">
            <a:extLst>
              <a:ext uri="{FF2B5EF4-FFF2-40B4-BE49-F238E27FC236}">
                <a16:creationId xmlns:a16="http://schemas.microsoft.com/office/drawing/2014/main" id="{AB25B209-6027-7146-802D-0121CCE40F8E}"/>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9" name="スライド番号プレースホルダー 8">
            <a:extLst>
              <a:ext uri="{FF2B5EF4-FFF2-40B4-BE49-F238E27FC236}">
                <a16:creationId xmlns:a16="http://schemas.microsoft.com/office/drawing/2014/main" id="{8A1BC9E7-6E5C-CF46-9CD1-D5591F32FC83}"/>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414274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7A2AF-CBC1-B94C-849D-A59433BFE3D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5A2EC7-8DE4-9943-AF83-077A73CE8E4E}"/>
              </a:ext>
            </a:extLst>
          </p:cNvPr>
          <p:cNvSpPr>
            <a:spLocks noGrp="1"/>
          </p:cNvSpPr>
          <p:nvPr>
            <p:ph type="dt" sz="half" idx="10"/>
          </p:nvPr>
        </p:nvSpPr>
        <p:spPr/>
        <p:txBody>
          <a:bodyPr/>
          <a:lstStyle/>
          <a:p>
            <a:fld id="{89FD4970-0060-45DB-A591-0C3C16A54E6D}" type="datetime1">
              <a:rPr kumimoji="1" lang="ja-JP" altLang="en-US" smtClean="0"/>
              <a:t>2023/1/30</a:t>
            </a:fld>
            <a:endParaRPr kumimoji="1" lang="ja-JP" altLang="en-US"/>
          </a:p>
        </p:txBody>
      </p:sp>
      <p:sp>
        <p:nvSpPr>
          <p:cNvPr id="4" name="フッター プレースホルダー 3">
            <a:extLst>
              <a:ext uri="{FF2B5EF4-FFF2-40B4-BE49-F238E27FC236}">
                <a16:creationId xmlns:a16="http://schemas.microsoft.com/office/drawing/2014/main" id="{1CB97545-49CC-9043-9ACD-F363768EC253}"/>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5" name="スライド番号プレースホルダー 4">
            <a:extLst>
              <a:ext uri="{FF2B5EF4-FFF2-40B4-BE49-F238E27FC236}">
                <a16:creationId xmlns:a16="http://schemas.microsoft.com/office/drawing/2014/main" id="{3BED6703-C662-024D-936C-F5A55AAD7805}"/>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1C14B7C2-35AF-B14A-AE31-D8D332D265E0}"/>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211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224F0CB-8215-EA4C-BAE6-28480A9B17B2}"/>
              </a:ext>
            </a:extLst>
          </p:cNvPr>
          <p:cNvSpPr>
            <a:spLocks noGrp="1"/>
          </p:cNvSpPr>
          <p:nvPr>
            <p:ph type="dt" sz="half" idx="10"/>
          </p:nvPr>
        </p:nvSpPr>
        <p:spPr/>
        <p:txBody>
          <a:bodyPr/>
          <a:lstStyle/>
          <a:p>
            <a:fld id="{FF36412A-E305-41BD-974F-0C316ECE2261}" type="datetime1">
              <a:rPr kumimoji="1" lang="ja-JP" altLang="en-US" smtClean="0"/>
              <a:t>2023/1/30</a:t>
            </a:fld>
            <a:endParaRPr kumimoji="1" lang="ja-JP" altLang="en-US"/>
          </a:p>
        </p:txBody>
      </p:sp>
      <p:sp>
        <p:nvSpPr>
          <p:cNvPr id="3" name="フッター プレースホルダー 2">
            <a:extLst>
              <a:ext uri="{FF2B5EF4-FFF2-40B4-BE49-F238E27FC236}">
                <a16:creationId xmlns:a16="http://schemas.microsoft.com/office/drawing/2014/main" id="{328C57A4-1C98-7A4F-AFCF-8ABC5C0904C3}"/>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4" name="スライド番号プレースホルダー 3">
            <a:extLst>
              <a:ext uri="{FF2B5EF4-FFF2-40B4-BE49-F238E27FC236}">
                <a16:creationId xmlns:a16="http://schemas.microsoft.com/office/drawing/2014/main" id="{F5DBFF93-C1B6-BE4C-91EC-02F732284F94}"/>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46686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87937-B749-074B-9073-8EC8370132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3933DB-2983-8B42-A12B-49F7F8C3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3BB3E1-A8D3-EC47-8063-156636619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5F7F76A-50F2-424D-B33C-959C8902EE90}"/>
              </a:ext>
            </a:extLst>
          </p:cNvPr>
          <p:cNvSpPr>
            <a:spLocks noGrp="1"/>
          </p:cNvSpPr>
          <p:nvPr>
            <p:ph type="dt" sz="half" idx="10"/>
          </p:nvPr>
        </p:nvSpPr>
        <p:spPr/>
        <p:txBody>
          <a:bodyPr/>
          <a:lstStyle/>
          <a:p>
            <a:fld id="{9121DCCB-5C42-4E53-B676-EC3FDE012DCE}" type="datetime1">
              <a:rPr kumimoji="1" lang="ja-JP" altLang="en-US" smtClean="0"/>
              <a:t>2023/1/30</a:t>
            </a:fld>
            <a:endParaRPr kumimoji="1" lang="ja-JP" altLang="en-US"/>
          </a:p>
        </p:txBody>
      </p:sp>
      <p:sp>
        <p:nvSpPr>
          <p:cNvPr id="6" name="フッター プレースホルダー 5">
            <a:extLst>
              <a:ext uri="{FF2B5EF4-FFF2-40B4-BE49-F238E27FC236}">
                <a16:creationId xmlns:a16="http://schemas.microsoft.com/office/drawing/2014/main" id="{04EF0A48-86F4-0645-BB7D-5CA7E2DA2845}"/>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7" name="スライド番号プレースホルダー 6">
            <a:extLst>
              <a:ext uri="{FF2B5EF4-FFF2-40B4-BE49-F238E27FC236}">
                <a16:creationId xmlns:a16="http://schemas.microsoft.com/office/drawing/2014/main" id="{3CE302EA-5F8C-A94D-B3D9-6A3C79AD6621}"/>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872205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22664-0282-5F45-9D0C-C442143B6DA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F0E553-809A-C946-999E-B65A25DB4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BF2DBF-D42E-9146-84E1-E35008DCD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F718E90-68B0-6B4F-9453-E0DAC92D65C6}"/>
              </a:ext>
            </a:extLst>
          </p:cNvPr>
          <p:cNvSpPr>
            <a:spLocks noGrp="1"/>
          </p:cNvSpPr>
          <p:nvPr>
            <p:ph type="dt" sz="half" idx="10"/>
          </p:nvPr>
        </p:nvSpPr>
        <p:spPr/>
        <p:txBody>
          <a:bodyPr/>
          <a:lstStyle/>
          <a:p>
            <a:fld id="{2EB4FF2B-6748-40FF-BEB1-8DB5C7220495}" type="datetime1">
              <a:rPr kumimoji="1" lang="ja-JP" altLang="en-US" smtClean="0"/>
              <a:t>2023/1/30</a:t>
            </a:fld>
            <a:endParaRPr kumimoji="1" lang="ja-JP" altLang="en-US"/>
          </a:p>
        </p:txBody>
      </p:sp>
      <p:sp>
        <p:nvSpPr>
          <p:cNvPr id="6" name="フッター プレースホルダー 5">
            <a:extLst>
              <a:ext uri="{FF2B5EF4-FFF2-40B4-BE49-F238E27FC236}">
                <a16:creationId xmlns:a16="http://schemas.microsoft.com/office/drawing/2014/main" id="{5D98BC2A-D81F-E947-9687-D7B3DE45392A}"/>
              </a:ext>
            </a:extLst>
          </p:cNvPr>
          <p:cNvSpPr>
            <a:spLocks noGrp="1"/>
          </p:cNvSpPr>
          <p:nvPr>
            <p:ph type="ftr" sz="quarter" idx="11"/>
          </p:nvPr>
        </p:nvSpPr>
        <p:spPr>
          <a:xfrm>
            <a:off x="4038599" y="6479770"/>
            <a:ext cx="4114800" cy="365125"/>
          </a:xfrm>
          <a:prstGeom prst="rect">
            <a:avLst/>
          </a:prstGeom>
        </p:spPr>
        <p:txBody>
          <a:bodyPr/>
          <a:lstStyle/>
          <a:p>
            <a:r>
              <a:rPr kumimoji="1" lang="en-US" altLang="ja-JP"/>
              <a:t>FIT 2022</a:t>
            </a:r>
            <a:endParaRPr kumimoji="1" lang="ja-JP" altLang="en-US"/>
          </a:p>
        </p:txBody>
      </p:sp>
      <p:sp>
        <p:nvSpPr>
          <p:cNvPr id="7" name="スライド番号プレースホルダー 6">
            <a:extLst>
              <a:ext uri="{FF2B5EF4-FFF2-40B4-BE49-F238E27FC236}">
                <a16:creationId xmlns:a16="http://schemas.microsoft.com/office/drawing/2014/main" id="{B8594B58-CFB3-7A4A-B26D-1B9792E2191D}"/>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66250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11E588-45DD-E346-9904-248AA7A4672D}"/>
              </a:ext>
            </a:extLst>
          </p:cNvPr>
          <p:cNvSpPr>
            <a:spLocks noGrp="1"/>
          </p:cNvSpPr>
          <p:nvPr>
            <p:ph type="title"/>
          </p:nvPr>
        </p:nvSpPr>
        <p:spPr>
          <a:xfrm>
            <a:off x="530772" y="336328"/>
            <a:ext cx="11130455" cy="79878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0AD0EA-1EBC-814E-93C5-38447607C7F1}"/>
              </a:ext>
            </a:extLst>
          </p:cNvPr>
          <p:cNvSpPr>
            <a:spLocks noGrp="1"/>
          </p:cNvSpPr>
          <p:nvPr>
            <p:ph type="body" idx="1"/>
          </p:nvPr>
        </p:nvSpPr>
        <p:spPr>
          <a:xfrm>
            <a:off x="530772" y="1135115"/>
            <a:ext cx="11130454" cy="504184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191477CA-E6BC-2F43-BD93-242E69229105}"/>
              </a:ext>
            </a:extLst>
          </p:cNvPr>
          <p:cNvSpPr>
            <a:spLocks noGrp="1"/>
          </p:cNvSpPr>
          <p:nvPr>
            <p:ph type="dt" sz="half" idx="2"/>
          </p:nvPr>
        </p:nvSpPr>
        <p:spPr>
          <a:xfrm>
            <a:off x="257503" y="6526377"/>
            <a:ext cx="2743200" cy="365125"/>
          </a:xfrm>
          <a:prstGeom prst="rect">
            <a:avLst/>
          </a:prstGeom>
        </p:spPr>
        <p:txBody>
          <a:bodyPr vert="horz" lIns="91440" tIns="45720" rIns="91440" bIns="45720" rtlCol="0" anchor="ctr"/>
          <a:lstStyle>
            <a:lvl1pPr algn="l">
              <a:defRPr sz="1400">
                <a:solidFill>
                  <a:schemeClr val="tx1">
                    <a:tint val="75000"/>
                  </a:schemeClr>
                </a:solidFill>
                <a:latin typeface="Meiryo" panose="020B0604030504040204" pitchFamily="34" charset="-128"/>
                <a:ea typeface="Meiryo" panose="020B0604030504040204" pitchFamily="34" charset="-128"/>
              </a:defRPr>
            </a:lvl1pPr>
          </a:lstStyle>
          <a:p>
            <a:fld id="{6574B7B8-9C42-4602-AC73-37039C9410CE}" type="datetime1">
              <a:rPr lang="ja-JP" altLang="en-US" smtClean="0"/>
              <a:pPr/>
              <a:t>2023/1/30</a:t>
            </a:fld>
            <a:endParaRPr lang="ja-JP" altLang="en-US" dirty="0"/>
          </a:p>
        </p:txBody>
      </p:sp>
      <p:sp>
        <p:nvSpPr>
          <p:cNvPr id="6" name="スライド番号プレースホルダー 5">
            <a:extLst>
              <a:ext uri="{FF2B5EF4-FFF2-40B4-BE49-F238E27FC236}">
                <a16:creationId xmlns:a16="http://schemas.microsoft.com/office/drawing/2014/main" id="{EF7AF1FF-7FA1-B84D-8526-2DEB8BA67998}"/>
              </a:ext>
            </a:extLst>
          </p:cNvPr>
          <p:cNvSpPr>
            <a:spLocks noGrp="1"/>
          </p:cNvSpPr>
          <p:nvPr>
            <p:ph type="sldNum" sz="quarter" idx="4"/>
          </p:nvPr>
        </p:nvSpPr>
        <p:spPr>
          <a:xfrm>
            <a:off x="8523886" y="6515621"/>
            <a:ext cx="2743200" cy="365125"/>
          </a:xfrm>
          <a:prstGeom prst="rect">
            <a:avLst/>
          </a:prstGeom>
        </p:spPr>
        <p:txBody>
          <a:bodyPr vert="horz" lIns="91440" tIns="45720" rIns="91440" bIns="45720" rtlCol="0" anchor="ctr"/>
          <a:lstStyle>
            <a:lvl1pPr algn="r">
              <a:defRPr sz="1400">
                <a:solidFill>
                  <a:schemeClr val="tx1">
                    <a:tint val="75000"/>
                  </a:schemeClr>
                </a:solidFill>
                <a:latin typeface="Meiryo" panose="020B0604030504040204" pitchFamily="34" charset="-128"/>
                <a:ea typeface="Meiryo" panose="020B0604030504040204" pitchFamily="34" charset="-128"/>
              </a:defRPr>
            </a:lvl1pPr>
          </a:lstStyle>
          <a:p>
            <a:fld id="{C2EA3249-E942-6548-99D7-50BB56ADF5E4}" type="slidenum">
              <a:rPr lang="ja-JP" altLang="en-US" smtClean="0"/>
              <a:pPr/>
              <a:t>‹#›</a:t>
            </a:fld>
            <a:endParaRPr lang="ja-JP" altLang="en-US"/>
          </a:p>
        </p:txBody>
      </p:sp>
      <p:sp>
        <p:nvSpPr>
          <p:cNvPr id="11" name="テキスト ボックス 10">
            <a:extLst>
              <a:ext uri="{FF2B5EF4-FFF2-40B4-BE49-F238E27FC236}">
                <a16:creationId xmlns:a16="http://schemas.microsoft.com/office/drawing/2014/main" id="{DF99812F-98E8-45B6-BF2A-DD2014175AF0}"/>
              </a:ext>
            </a:extLst>
          </p:cNvPr>
          <p:cNvSpPr txBox="1"/>
          <p:nvPr userDrawn="1"/>
        </p:nvSpPr>
        <p:spPr>
          <a:xfrm>
            <a:off x="11163177" y="6567896"/>
            <a:ext cx="5831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/10</a:t>
            </a:r>
          </a:p>
        </p:txBody>
      </p:sp>
      <p:sp>
        <p:nvSpPr>
          <p:cNvPr id="7" name="フッター プレースホルダー 4">
            <a:extLst>
              <a:ext uri="{FF2B5EF4-FFF2-40B4-BE49-F238E27FC236}">
                <a16:creationId xmlns:a16="http://schemas.microsoft.com/office/drawing/2014/main" id="{9666F3C5-5223-127B-E800-5255F0837A64}"/>
              </a:ext>
            </a:extLst>
          </p:cNvPr>
          <p:cNvSpPr>
            <a:spLocks noGrp="1"/>
          </p:cNvSpPr>
          <p:nvPr>
            <p:ph type="ftr" sz="quarter" idx="3"/>
          </p:nvPr>
        </p:nvSpPr>
        <p:spPr>
          <a:xfrm>
            <a:off x="4038599" y="6557938"/>
            <a:ext cx="4114800" cy="365125"/>
          </a:xfrm>
          <a:prstGeom prst="rect">
            <a:avLst/>
          </a:prstGeom>
        </p:spPr>
        <p:txBody>
          <a:bodyPr/>
          <a:lstStyle>
            <a:lvl1pPr algn="ctr">
              <a:defRPr sz="1400">
                <a:solidFill>
                  <a:schemeClr val="bg1">
                    <a:lumMod val="65000"/>
                  </a:schemeClr>
                </a:solidFill>
                <a:latin typeface="メイリオ" panose="020B0604030504040204" pitchFamily="50" charset="-128"/>
                <a:ea typeface="メイリオ" panose="020B0604030504040204" pitchFamily="50" charset="-128"/>
              </a:defRPr>
            </a:lvl1pPr>
          </a:lstStyle>
          <a:p>
            <a:r>
              <a:rPr lang="en-US" altLang="ja-JP"/>
              <a:t>FIT 2022</a:t>
            </a:r>
            <a:endParaRPr lang="ja-JP" altLang="en-US" dirty="0"/>
          </a:p>
        </p:txBody>
      </p:sp>
    </p:spTree>
    <p:extLst>
      <p:ext uri="{BB962C8B-B14F-4D97-AF65-F5344CB8AC3E}">
        <p14:creationId xmlns:p14="http://schemas.microsoft.com/office/powerpoint/2010/main" val="1710679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kumimoji="1" sz="3600" kern="1200">
          <a:solidFill>
            <a:schemeClr val="tx1"/>
          </a:solidFill>
          <a:latin typeface="Meiryo" panose="020B0604030504040204" pitchFamily="34" charset="-128"/>
          <a:ea typeface="Meiryo" panose="020B0604030504040204" pitchFamily="34" charset="-128"/>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Meiryo" panose="020B0604030504040204" pitchFamily="34" charset="-128"/>
          <a:ea typeface="Meiryo" panose="020B0604030504040204" pitchFamily="34" charset="-128"/>
          <a:cs typeface="+mn-cs"/>
        </a:defRPr>
      </a:lvl1pPr>
      <a:lvl2pPr marL="800100" indent="-342900" algn="l" defTabSz="914400" rtl="0" eaLnBrk="1" latinLnBrk="0" hangingPunct="1">
        <a:lnSpc>
          <a:spcPct val="90000"/>
        </a:lnSpc>
        <a:spcBef>
          <a:spcPts val="500"/>
        </a:spcBef>
        <a:buFont typeface="Wingdings" pitchFamily="2" charset="2"/>
        <a:buChar char="Ø"/>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80.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3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1.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7.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3.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22.xml.rels><?xml version="1.0" encoding="UTF-8" standalone="yes"?>
<Relationships xmlns="http://schemas.openxmlformats.org/package/2006/relationships"><Relationship Id="rId8" Type="http://schemas.openxmlformats.org/officeDocument/2006/relationships/image" Target="../media/image1900.png"/><Relationship Id="rId3" Type="http://schemas.openxmlformats.org/officeDocument/2006/relationships/image" Target="../media/image390.png"/><Relationship Id="rId7"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0.png"/></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2.jp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28.jp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0.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1.png"/><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2A9A0-C8F5-BD43-9594-0FCFEC46D422}"/>
              </a:ext>
            </a:extLst>
          </p:cNvPr>
          <p:cNvSpPr>
            <a:spLocks noGrp="1"/>
          </p:cNvSpPr>
          <p:nvPr>
            <p:ph type="ctrTitle"/>
          </p:nvPr>
        </p:nvSpPr>
        <p:spPr>
          <a:xfrm>
            <a:off x="891911" y="1437791"/>
            <a:ext cx="10008782" cy="2387600"/>
          </a:xfrm>
        </p:spPr>
        <p:txBody>
          <a:bodyPr>
            <a:normAutofit/>
          </a:bodyPr>
          <a:lstStyle/>
          <a:p>
            <a:r>
              <a:rPr lang="ja-JP" altLang="en-US" sz="4400" dirty="0"/>
              <a:t>ヒストグラムの簡略化が</a:t>
            </a:r>
            <a:br>
              <a:rPr lang="en-US" altLang="ja-JP" sz="4400" dirty="0"/>
            </a:br>
            <a:r>
              <a:rPr lang="ja-JP" altLang="en-US" sz="4400" dirty="0"/>
              <a:t>時系列予測に与える影響</a:t>
            </a:r>
            <a:endParaRPr lang="en" altLang="ja-JP" sz="4400" dirty="0"/>
          </a:p>
        </p:txBody>
      </p:sp>
      <p:sp>
        <p:nvSpPr>
          <p:cNvPr id="3" name="字幕 2">
            <a:extLst>
              <a:ext uri="{FF2B5EF4-FFF2-40B4-BE49-F238E27FC236}">
                <a16:creationId xmlns:a16="http://schemas.microsoft.com/office/drawing/2014/main" id="{AA687B21-263A-8346-B87C-A1465758B898}"/>
              </a:ext>
            </a:extLst>
          </p:cNvPr>
          <p:cNvSpPr>
            <a:spLocks noGrp="1"/>
          </p:cNvSpPr>
          <p:nvPr>
            <p:ph type="subTitle" idx="1"/>
          </p:nvPr>
        </p:nvSpPr>
        <p:spPr>
          <a:xfrm>
            <a:off x="5825127" y="4067502"/>
            <a:ext cx="6295697" cy="1495093"/>
          </a:xfrm>
        </p:spPr>
        <p:txBody>
          <a:bodyPr/>
          <a:lstStyle/>
          <a:p>
            <a:r>
              <a:rPr kumimoji="1" lang="ja-JP" altLang="en-US" dirty="0"/>
              <a:t>関西</a:t>
            </a:r>
            <a:r>
              <a:rPr kumimoji="1" lang="ja-JP" altLang="en-US"/>
              <a:t>学院大学大学院 理工学研究科 </a:t>
            </a:r>
            <a:r>
              <a:rPr kumimoji="1" lang="ja-JP" altLang="en-US" dirty="0"/>
              <a:t>情報科学専攻</a:t>
            </a:r>
            <a:endParaRPr kumimoji="1" lang="en-US" altLang="ja-JP" dirty="0"/>
          </a:p>
          <a:p>
            <a:r>
              <a:rPr lang="ja-JP" altLang="en-US"/>
              <a:t>修士課程</a:t>
            </a:r>
            <a:r>
              <a:rPr lang="en-US" altLang="ja-JP" dirty="0"/>
              <a:t>2</a:t>
            </a:r>
            <a:r>
              <a:rPr lang="ja-JP" altLang="en-US"/>
              <a:t>年</a:t>
            </a:r>
            <a:r>
              <a:rPr lang="en-US" altLang="ja-JP" dirty="0"/>
              <a:t> </a:t>
            </a:r>
            <a:r>
              <a:rPr lang="ja-JP" altLang="en-US"/>
              <a:t>徳山研究室 野口</a:t>
            </a:r>
            <a:r>
              <a:rPr lang="ja-JP" altLang="en-US" dirty="0"/>
              <a:t>真</a:t>
            </a:r>
            <a:endParaRPr kumimoji="1" lang="ja-JP" altLang="en-US" dirty="0"/>
          </a:p>
        </p:txBody>
      </p:sp>
      <p:sp>
        <p:nvSpPr>
          <p:cNvPr id="4" name="日付プレースホルダー 3">
            <a:extLst>
              <a:ext uri="{FF2B5EF4-FFF2-40B4-BE49-F238E27FC236}">
                <a16:creationId xmlns:a16="http://schemas.microsoft.com/office/drawing/2014/main" id="{C45DF36F-E1A2-9DD6-8E8E-B157E9DCE8FF}"/>
              </a:ext>
            </a:extLst>
          </p:cNvPr>
          <p:cNvSpPr>
            <a:spLocks noGrp="1"/>
          </p:cNvSpPr>
          <p:nvPr>
            <p:ph type="dt" sz="half" idx="10"/>
          </p:nvPr>
        </p:nvSpPr>
        <p:spPr/>
        <p:txBody>
          <a:bodyPr/>
          <a:lstStyle/>
          <a:p>
            <a:fld id="{F4FF0CA5-782A-4750-833B-D2D558C8B908}" type="datetime1">
              <a:rPr kumimoji="1" lang="ja-JP" altLang="en-US" smtClean="0"/>
              <a:t>2023/1/30</a:t>
            </a:fld>
            <a:endParaRPr kumimoji="1" lang="ja-JP" altLang="en-US"/>
          </a:p>
        </p:txBody>
      </p:sp>
      <p:sp>
        <p:nvSpPr>
          <p:cNvPr id="5" name="フッター プレースホルダー 4">
            <a:extLst>
              <a:ext uri="{FF2B5EF4-FFF2-40B4-BE49-F238E27FC236}">
                <a16:creationId xmlns:a16="http://schemas.microsoft.com/office/drawing/2014/main" id="{55BEE202-455B-48A0-1F2A-28FE8F036BF5}"/>
              </a:ext>
            </a:extLst>
          </p:cNvPr>
          <p:cNvSpPr>
            <a:spLocks noGrp="1"/>
          </p:cNvSpPr>
          <p:nvPr>
            <p:ph type="ftr" sz="quarter" idx="11"/>
          </p:nvPr>
        </p:nvSpPr>
        <p:spPr/>
        <p:txBody>
          <a:bodyPr/>
          <a:lstStyle/>
          <a:p>
            <a:r>
              <a:rPr kumimoji="1" lang="en-US" altLang="ja-JP"/>
              <a:t>FIT 2022</a:t>
            </a:r>
            <a:endParaRPr kumimoji="1" lang="ja-JP" altLang="en-US"/>
          </a:p>
        </p:txBody>
      </p:sp>
    </p:spTree>
    <p:extLst>
      <p:ext uri="{BB962C8B-B14F-4D97-AF65-F5344CB8AC3E}">
        <p14:creationId xmlns:p14="http://schemas.microsoft.com/office/powerpoint/2010/main" val="429227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DB7626E-84F5-D75C-CE0C-1EC19963FC83}"/>
              </a:ext>
            </a:extLst>
          </p:cNvPr>
          <p:cNvPicPr>
            <a:picLocks noChangeAspect="1"/>
          </p:cNvPicPr>
          <p:nvPr/>
        </p:nvPicPr>
        <p:blipFill rotWithShape="1">
          <a:blip r:embed="rId3"/>
          <a:srcRect b="2147"/>
          <a:stretch/>
        </p:blipFill>
        <p:spPr>
          <a:xfrm>
            <a:off x="1760441" y="4276830"/>
            <a:ext cx="4301092" cy="1831463"/>
          </a:xfrm>
          <a:prstGeom prst="rect">
            <a:avLst/>
          </a:prstGeom>
        </p:spPr>
      </p:pic>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4"/>
                <a:stretch>
                  <a:fillRect l="-1643" t="-3053" b="-1832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0044EF56-1776-486C-93B6-B5E2B7B3358F}"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kumimoji="1" lang="en-US" altLang="ja-JP" dirty="0"/>
              <a:t>6</a:t>
            </a:r>
            <a:endParaRPr kumimoji="1" lang="ja-JP" altLang="en-US" dirty="0"/>
          </a:p>
        </p:txBody>
      </p:sp>
      <p:pic>
        <p:nvPicPr>
          <p:cNvPr id="16" name="図 15" descr="グラフ, ヒストグラム&#10;&#10;自動的に生成された説明">
            <a:extLst>
              <a:ext uri="{FF2B5EF4-FFF2-40B4-BE49-F238E27FC236}">
                <a16:creationId xmlns:a16="http://schemas.microsoft.com/office/drawing/2014/main" id="{7BE445D3-5D31-F4CD-E5FA-5EAF70F0944A}"/>
              </a:ext>
            </a:extLst>
          </p:cNvPr>
          <p:cNvPicPr>
            <a:picLocks noChangeAspect="1"/>
          </p:cNvPicPr>
          <p:nvPr/>
        </p:nvPicPr>
        <p:blipFill rotWithShape="1">
          <a:blip r:embed="rId5"/>
          <a:srcRect l="4584" t="7072" r="8827"/>
          <a:stretch/>
        </p:blipFill>
        <p:spPr>
          <a:xfrm>
            <a:off x="8523886" y="1314973"/>
            <a:ext cx="2743200" cy="2208043"/>
          </a:xfrm>
          <a:prstGeom prst="rect">
            <a:avLst/>
          </a:prstGeom>
        </p:spPr>
      </p:pic>
      <p:pic>
        <p:nvPicPr>
          <p:cNvPr id="18" name="図 17" descr="グラフ, ヒストグラム&#10;&#10;自動的に生成された説明">
            <a:extLst>
              <a:ext uri="{FF2B5EF4-FFF2-40B4-BE49-F238E27FC236}">
                <a16:creationId xmlns:a16="http://schemas.microsoft.com/office/drawing/2014/main" id="{E71FEFFC-F375-6DB5-56A2-F8052F28606B}"/>
              </a:ext>
            </a:extLst>
          </p:cNvPr>
          <p:cNvPicPr>
            <a:picLocks noChangeAspect="1"/>
          </p:cNvPicPr>
          <p:nvPr/>
        </p:nvPicPr>
        <p:blipFill rotWithShape="1">
          <a:blip r:embed="rId6"/>
          <a:srcRect l="4380" t="7072" r="9032"/>
          <a:stretch/>
        </p:blipFill>
        <p:spPr>
          <a:xfrm>
            <a:off x="5780686" y="1320779"/>
            <a:ext cx="2743200" cy="2208043"/>
          </a:xfrm>
          <a:prstGeom prst="rect">
            <a:avLst/>
          </a:prstGeom>
        </p:spPr>
      </p:pic>
      <p:pic>
        <p:nvPicPr>
          <p:cNvPr id="9" name="図 8">
            <a:extLst>
              <a:ext uri="{FF2B5EF4-FFF2-40B4-BE49-F238E27FC236}">
                <a16:creationId xmlns:a16="http://schemas.microsoft.com/office/drawing/2014/main" id="{601CCDF9-1D6E-8C28-E688-27958E641178}"/>
              </a:ext>
            </a:extLst>
          </p:cNvPr>
          <p:cNvPicPr>
            <a:picLocks noChangeAspect="1"/>
          </p:cNvPicPr>
          <p:nvPr/>
        </p:nvPicPr>
        <p:blipFill>
          <a:blip r:embed="rId7"/>
          <a:stretch>
            <a:fillRect/>
          </a:stretch>
        </p:blipFill>
        <p:spPr>
          <a:xfrm>
            <a:off x="1126826" y="1309088"/>
            <a:ext cx="2784161" cy="2208043"/>
          </a:xfrm>
          <a:prstGeom prst="rect">
            <a:avLst/>
          </a:prstGeom>
        </p:spPr>
      </p:pic>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455CC736-ACAA-9C33-85D1-A907CA86983B}"/>
                  </a:ext>
                </a:extLst>
              </p:cNvPr>
              <p:cNvSpPr txBox="1"/>
              <p:nvPr/>
            </p:nvSpPr>
            <p:spPr>
              <a:xfrm>
                <a:off x="6741223" y="3632014"/>
                <a:ext cx="4977405" cy="369332"/>
              </a:xfrm>
              <a:prstGeom prst="rect">
                <a:avLst/>
              </a:prstGeom>
              <a:noFill/>
            </p:spPr>
            <p:txBody>
              <a:bodyPr wrap="square">
                <a:spAutoFit/>
              </a:bodyPr>
              <a:lstStyle/>
              <a:p>
                <a14:m>
                  <m:oMath xmlns:m="http://schemas.openxmlformats.org/officeDocument/2006/math">
                    <m:r>
                      <a:rPr lang="en-US" altLang="ja-JP" b="0" i="1" smtClean="0">
                        <a:latin typeface="Cambria Math" panose="02040503050406030204" pitchFamily="18" charset="0"/>
                        <a:ea typeface="Meiryo" panose="020B0604030504040204" pitchFamily="34" charset="-128"/>
                      </a:rPr>
                      <m:t>𝑀𝐼𝑁</m:t>
                    </m:r>
                  </m:oMath>
                </a14:m>
                <a:r>
                  <a:rPr lang="ja-JP" altLang="en-US">
                    <a:latin typeface="Meiryo" panose="020B0604030504040204" pitchFamily="34" charset="-128"/>
                    <a:ea typeface="Meiryo" panose="020B0604030504040204" pitchFamily="34" charset="-128"/>
                  </a:rPr>
                  <a:t>の全ての組み合わせ</a:t>
                </a:r>
                <a:r>
                  <a:rPr lang="en-US" altLang="ja-JP" dirty="0">
                    <a:latin typeface="Meiryo" panose="020B0604030504040204" pitchFamily="34" charset="-128"/>
                    <a:ea typeface="Meiryo" panose="020B0604030504040204" pitchFamily="34" charset="-128"/>
                  </a:rPr>
                  <a:t>(</a:t>
                </a:r>
                <a14:m>
                  <m:oMath xmlns:m="http://schemas.openxmlformats.org/officeDocument/2006/math">
                    <m:r>
                      <a:rPr lang="en-US" altLang="ja-JP" b="0" i="1" smtClean="0">
                        <a:latin typeface="Cambria Math" panose="02040503050406030204" pitchFamily="18" charset="0"/>
                        <a:ea typeface="Meiryo" panose="020B0604030504040204" pitchFamily="34" charset="-128"/>
                      </a:rPr>
                      <m:t>𝑖</m:t>
                    </m:r>
                    <m:r>
                      <a:rPr lang="en-US" altLang="ja-JP" b="0" i="1" smtClean="0">
                        <a:latin typeface="Cambria Math" panose="02040503050406030204" pitchFamily="18" charset="0"/>
                        <a:ea typeface="Meiryo" panose="020B0604030504040204" pitchFamily="34" charset="-128"/>
                      </a:rPr>
                      <m:t>,</m:t>
                    </m:r>
                    <m:r>
                      <a:rPr lang="en-US" altLang="ja-JP" b="0" i="1" smtClean="0">
                        <a:latin typeface="Cambria Math" panose="02040503050406030204" pitchFamily="18" charset="0"/>
                        <a:ea typeface="Meiryo" panose="020B0604030504040204" pitchFamily="34" charset="-128"/>
                      </a:rPr>
                      <m:t>𝑗</m:t>
                    </m:r>
                  </m:oMath>
                </a14:m>
                <a:r>
                  <a:rPr lang="ja-JP" altLang="en-US" dirty="0">
                    <a:latin typeface="Meiryo" panose="020B0604030504040204" pitchFamily="34" charset="-128"/>
                    <a:ea typeface="Meiryo" panose="020B0604030504040204" pitchFamily="34" charset="-128"/>
                  </a:rPr>
                  <a:t>間</a:t>
                </a:r>
                <a:r>
                  <a:rPr lang="en-US" altLang="ja-JP" dirty="0">
                    <a:latin typeface="Meiryo" panose="020B0604030504040204" pitchFamily="34" charset="-128"/>
                    <a:ea typeface="Meiryo" panose="020B0604030504040204" pitchFamily="34" charset="-128"/>
                  </a:rPr>
                  <a:t>)</a:t>
                </a:r>
                <a:r>
                  <a:rPr lang="ja-JP" altLang="en-US">
                    <a:latin typeface="Meiryo" panose="020B0604030504040204" pitchFamily="34" charset="-128"/>
                    <a:ea typeface="Meiryo" panose="020B0604030504040204" pitchFamily="34" charset="-128"/>
                  </a:rPr>
                  <a:t>で</a:t>
                </a:r>
                <a:r>
                  <a:rPr lang="ja-JP" altLang="en-US" dirty="0">
                    <a:latin typeface="Meiryo" panose="020B0604030504040204" pitchFamily="34" charset="-128"/>
                    <a:ea typeface="Meiryo" panose="020B0604030504040204" pitchFamily="34" charset="-128"/>
                  </a:rPr>
                  <a:t>単峰近似</a:t>
                </a:r>
              </a:p>
            </p:txBody>
          </p:sp>
        </mc:Choice>
        <mc:Fallback xmlns="">
          <p:sp>
            <p:nvSpPr>
              <p:cNvPr id="23" name="テキスト ボックス 22">
                <a:extLst>
                  <a:ext uri="{FF2B5EF4-FFF2-40B4-BE49-F238E27FC236}">
                    <a16:creationId xmlns:a16="http://schemas.microsoft.com/office/drawing/2014/main" id="{455CC736-ACAA-9C33-85D1-A907CA86983B}"/>
                  </a:ext>
                </a:extLst>
              </p:cNvPr>
              <p:cNvSpPr txBox="1">
                <a:spLocks noRot="1" noChangeAspect="1" noMove="1" noResize="1" noEditPoints="1" noAdjustHandles="1" noChangeArrowheads="1" noChangeShapeType="1" noTextEdit="1"/>
              </p:cNvSpPr>
              <p:nvPr/>
            </p:nvSpPr>
            <p:spPr>
              <a:xfrm>
                <a:off x="6741223" y="3632014"/>
                <a:ext cx="4977405" cy="369332"/>
              </a:xfrm>
              <a:prstGeom prst="rect">
                <a:avLst/>
              </a:prstGeom>
              <a:blipFill>
                <a:blip r:embed="rId8"/>
                <a:stretch>
                  <a:fillRect t="-6897" b="-31034"/>
                </a:stretch>
              </a:blipFill>
            </p:spPr>
            <p:txBody>
              <a:bodyPr/>
              <a:lstStyle/>
              <a:p>
                <a:r>
                  <a:rPr lang="ja-JP" altLang="en-US">
                    <a:noFill/>
                  </a:rPr>
                  <a:t> </a:t>
                </a:r>
              </a:p>
            </p:txBody>
          </p:sp>
        </mc:Fallback>
      </mc:AlternateContent>
      <p:sp>
        <p:nvSpPr>
          <p:cNvPr id="24" name="矢印: 下 6">
            <a:extLst>
              <a:ext uri="{FF2B5EF4-FFF2-40B4-BE49-F238E27FC236}">
                <a16:creationId xmlns:a16="http://schemas.microsoft.com/office/drawing/2014/main" id="{B30AB3EB-4A61-7427-7112-BD0F79431FF2}"/>
              </a:ext>
            </a:extLst>
          </p:cNvPr>
          <p:cNvSpPr/>
          <p:nvPr/>
        </p:nvSpPr>
        <p:spPr>
          <a:xfrm rot="16200000">
            <a:off x="4850574" y="2350537"/>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747A5AD4-C31A-363D-C811-544CB6CEEF5A}"/>
              </a:ext>
            </a:extLst>
          </p:cNvPr>
          <p:cNvSpPr txBox="1"/>
          <p:nvPr/>
        </p:nvSpPr>
        <p:spPr>
          <a:xfrm>
            <a:off x="6203155" y="4924954"/>
            <a:ext cx="5515474" cy="646331"/>
          </a:xfrm>
          <a:prstGeom prst="rect">
            <a:avLst/>
          </a:prstGeom>
          <a:noFill/>
        </p:spPr>
        <p:txBody>
          <a:bodyPr wrap="square">
            <a:spAutoFit/>
          </a:bodyPr>
          <a:lstStyle/>
          <a:p>
            <a:r>
              <a:rPr lang="ja-JP" altLang="en-US" dirty="0">
                <a:latin typeface="Meiryo" panose="020B0604030504040204" pitchFamily="34" charset="-128"/>
                <a:ea typeface="Meiryo" panose="020B0604030504040204" pitchFamily="34" charset="-128"/>
              </a:rPr>
              <a:t>全極小値間における単峰近似と</a:t>
            </a:r>
            <a:endParaRPr lang="en-US" altLang="ja-JP" dirty="0">
              <a:latin typeface="Meiryo" panose="020B0604030504040204" pitchFamily="34" charset="-128"/>
              <a:ea typeface="Meiryo" panose="020B0604030504040204" pitchFamily="34" charset="-128"/>
            </a:endParaRPr>
          </a:p>
          <a:p>
            <a:r>
              <a:rPr lang="ja-JP" altLang="en-US" dirty="0">
                <a:latin typeface="Meiryo" panose="020B0604030504040204" pitchFamily="34" charset="-128"/>
                <a:ea typeface="Meiryo" panose="020B0604030504040204" pitchFamily="34" charset="-128"/>
              </a:rPr>
              <a:t>元データとの差を辺の重みとする</a:t>
            </a:r>
            <a:r>
              <a:rPr lang="en-US" altLang="ja-JP" dirty="0">
                <a:latin typeface="Meiryo" panose="020B0604030504040204" pitchFamily="34" charset="-128"/>
                <a:ea typeface="Meiryo" panose="020B0604030504040204" pitchFamily="34" charset="-128"/>
              </a:rPr>
              <a:t>DAG</a:t>
            </a:r>
            <a:r>
              <a:rPr lang="ja-JP" altLang="en-US" dirty="0">
                <a:latin typeface="Meiryo" panose="020B0604030504040204" pitchFamily="34" charset="-128"/>
                <a:ea typeface="Meiryo" panose="020B0604030504040204" pitchFamily="34" charset="-128"/>
              </a:rPr>
              <a:t>を生成</a:t>
            </a:r>
          </a:p>
        </p:txBody>
      </p:sp>
      <p:sp>
        <p:nvSpPr>
          <p:cNvPr id="28" name="矢印: 下 6">
            <a:extLst>
              <a:ext uri="{FF2B5EF4-FFF2-40B4-BE49-F238E27FC236}">
                <a16:creationId xmlns:a16="http://schemas.microsoft.com/office/drawing/2014/main" id="{1FC7CF40-215A-4D02-8DBA-DC2D027DF472}"/>
              </a:ext>
            </a:extLst>
          </p:cNvPr>
          <p:cNvSpPr/>
          <p:nvPr/>
        </p:nvSpPr>
        <p:spPr>
          <a:xfrm rot="16200000">
            <a:off x="1353546" y="5027771"/>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F58DCAEA-8575-AB85-3C19-775A4E29FED6}"/>
                  </a:ext>
                </a:extLst>
              </p:cNvPr>
              <p:cNvSpPr txBox="1"/>
              <p:nvPr/>
            </p:nvSpPr>
            <p:spPr>
              <a:xfrm>
                <a:off x="1295399" y="5796228"/>
                <a:ext cx="2743200" cy="6063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400" i="1" smtClean="0">
                              <a:solidFill>
                                <a:srgbClr val="FF0000"/>
                              </a:solidFill>
                              <a:latin typeface="Cambria Math" panose="02040503050406030204" pitchFamily="18" charset="0"/>
                            </a:rPr>
                          </m:ctrlPr>
                        </m:sSubPr>
                        <m:e>
                          <m:r>
                            <a:rPr lang="en-US" altLang="ja-JP" sz="1400" i="1">
                              <a:solidFill>
                                <a:srgbClr val="FF0000"/>
                              </a:solidFill>
                              <a:latin typeface="Cambria Math" panose="02040503050406030204" pitchFamily="18" charset="0"/>
                            </a:rPr>
                            <m:t>𝑤</m:t>
                          </m:r>
                        </m:e>
                        <m:sub>
                          <m:r>
                            <a:rPr lang="en-US" altLang="ja-JP" sz="1400" b="0" i="1" smtClean="0">
                              <a:solidFill>
                                <a:srgbClr val="FF0000"/>
                              </a:solidFill>
                              <a:latin typeface="Cambria Math" panose="02040503050406030204" pitchFamily="18" charset="0"/>
                            </a:rPr>
                            <m:t>2</m:t>
                          </m:r>
                          <m:r>
                            <a:rPr lang="en-US" altLang="ja-JP" sz="1400" i="1">
                              <a:solidFill>
                                <a:srgbClr val="FF0000"/>
                              </a:solidFill>
                              <a:latin typeface="Cambria Math" panose="02040503050406030204" pitchFamily="18" charset="0"/>
                            </a:rPr>
                            <m:t>,</m:t>
                          </m:r>
                          <m:r>
                            <a:rPr lang="en-US" altLang="ja-JP" sz="1400" b="0" i="1" smtClean="0">
                              <a:solidFill>
                                <a:srgbClr val="FF0000"/>
                              </a:solidFill>
                              <a:latin typeface="Cambria Math" panose="02040503050406030204" pitchFamily="18" charset="0"/>
                            </a:rPr>
                            <m:t>16</m:t>
                          </m:r>
                        </m:sub>
                      </m:sSub>
                      <m:r>
                        <a:rPr lang="en-US" altLang="ja-JP" sz="1400" i="1">
                          <a:solidFill>
                            <a:srgbClr val="FF0000"/>
                          </a:solidFill>
                          <a:latin typeface="Cambria Math" panose="02040503050406030204" pitchFamily="18" charset="0"/>
                        </a:rPr>
                        <m:t>=</m:t>
                      </m:r>
                      <m:f>
                        <m:fPr>
                          <m:ctrlPr>
                            <a:rPr lang="en-US" altLang="ja-JP" sz="1400" i="1">
                              <a:solidFill>
                                <a:srgbClr val="FF0000"/>
                              </a:solidFill>
                              <a:latin typeface="Cambria Math" panose="02040503050406030204" pitchFamily="18" charset="0"/>
                            </a:rPr>
                          </m:ctrlPr>
                        </m:fPr>
                        <m:num>
                          <m:nary>
                            <m:naryPr>
                              <m:chr m:val="∑"/>
                              <m:limLoc m:val="subSup"/>
                              <m:ctrlPr>
                                <a:rPr lang="en-US" altLang="ja-JP" sz="1400" i="1">
                                  <a:solidFill>
                                    <a:srgbClr val="FF0000"/>
                                  </a:solidFill>
                                  <a:latin typeface="Cambria Math" panose="02040503050406030204" pitchFamily="18" charset="0"/>
                                </a:rPr>
                              </m:ctrlPr>
                            </m:naryPr>
                            <m:sub>
                              <m:r>
                                <m:rPr>
                                  <m:brk m:alnAt="25"/>
                                </m:rPr>
                                <a:rPr lang="en-US" altLang="ja-JP" sz="1400" i="1">
                                  <a:solidFill>
                                    <a:srgbClr val="FF0000"/>
                                  </a:solidFill>
                                  <a:latin typeface="Cambria Math" panose="02040503050406030204" pitchFamily="18" charset="0"/>
                                </a:rPr>
                                <m:t>𝑖</m:t>
                              </m:r>
                              <m:r>
                                <a:rPr lang="en-US" altLang="ja-JP" sz="1400" i="1">
                                  <a:solidFill>
                                    <a:srgbClr val="FF0000"/>
                                  </a:solidFill>
                                  <a:latin typeface="Cambria Math" panose="02040503050406030204" pitchFamily="18" charset="0"/>
                                </a:rPr>
                                <m:t>=2</m:t>
                              </m:r>
                            </m:sub>
                            <m:sup>
                              <m:r>
                                <a:rPr lang="en-US" altLang="ja-JP" sz="1400" i="1">
                                  <a:solidFill>
                                    <a:srgbClr val="FF0000"/>
                                  </a:solidFill>
                                  <a:latin typeface="Cambria Math" panose="02040503050406030204" pitchFamily="18" charset="0"/>
                                </a:rPr>
                                <m:t>𝑖</m:t>
                              </m:r>
                              <m:r>
                                <a:rPr lang="en-US" altLang="ja-JP" sz="1400" i="1">
                                  <a:solidFill>
                                    <a:srgbClr val="FF0000"/>
                                  </a:solidFill>
                                  <a:latin typeface="Cambria Math" panose="02040503050406030204" pitchFamily="18" charset="0"/>
                                </a:rPr>
                                <m:t>=16</m:t>
                              </m:r>
                            </m:sup>
                            <m:e>
                              <m:sSup>
                                <m:sSupPr>
                                  <m:ctrlPr>
                                    <a:rPr lang="en-US" altLang="ja-JP" sz="1400" i="1">
                                      <a:solidFill>
                                        <a:srgbClr val="FF0000"/>
                                      </a:solidFill>
                                      <a:latin typeface="Cambria Math" panose="02040503050406030204" pitchFamily="18" charset="0"/>
                                    </a:rPr>
                                  </m:ctrlPr>
                                </m:sSupPr>
                                <m:e>
                                  <m:d>
                                    <m:dPr>
                                      <m:begChr m:val="|"/>
                                      <m:endChr m:val="|"/>
                                      <m:ctrlPr>
                                        <a:rPr lang="en-US" altLang="ja-JP" sz="1400" i="1">
                                          <a:solidFill>
                                            <a:srgbClr val="FF0000"/>
                                          </a:solidFill>
                                          <a:latin typeface="Cambria Math" panose="02040503050406030204" pitchFamily="18" charset="0"/>
                                        </a:rPr>
                                      </m:ctrlPr>
                                    </m:dPr>
                                    <m:e>
                                      <m:sSub>
                                        <m:sSubPr>
                                          <m:ctrlPr>
                                            <a:rPr lang="en-US" altLang="ja-JP" sz="1400" i="1">
                                              <a:solidFill>
                                                <a:srgbClr val="FF0000"/>
                                              </a:solidFill>
                                              <a:latin typeface="Cambria Math" panose="02040503050406030204" pitchFamily="18" charset="0"/>
                                            </a:rPr>
                                          </m:ctrlPr>
                                        </m:sSubPr>
                                        <m:e>
                                          <m:r>
                                            <a:rPr lang="en-US" altLang="ja-JP" sz="1400" i="1">
                                              <a:solidFill>
                                                <a:srgbClr val="FF0000"/>
                                              </a:solidFill>
                                              <a:latin typeface="Cambria Math" panose="02040503050406030204" pitchFamily="18" charset="0"/>
                                            </a:rPr>
                                            <m:t>𝑓</m:t>
                                          </m:r>
                                        </m:e>
                                        <m:sub>
                                          <m:r>
                                            <a:rPr lang="en-US" altLang="ja-JP" sz="1400" i="1">
                                              <a:solidFill>
                                                <a:srgbClr val="FF0000"/>
                                              </a:solidFill>
                                              <a:latin typeface="Cambria Math" panose="02040503050406030204" pitchFamily="18" charset="0"/>
                                            </a:rPr>
                                            <m:t>𝑖</m:t>
                                          </m:r>
                                        </m:sub>
                                      </m:sSub>
                                      <m:r>
                                        <a:rPr lang="en-US" altLang="ja-JP" sz="1400" i="1">
                                          <a:solidFill>
                                            <a:srgbClr val="FF0000"/>
                                          </a:solidFill>
                                          <a:latin typeface="Cambria Math" panose="02040503050406030204" pitchFamily="18" charset="0"/>
                                        </a:rPr>
                                        <m:t>−</m:t>
                                      </m:r>
                                      <m:sSub>
                                        <m:sSubPr>
                                          <m:ctrlPr>
                                            <a:rPr lang="en-US" altLang="ja-JP" sz="1400" i="1">
                                              <a:solidFill>
                                                <a:srgbClr val="FF0000"/>
                                              </a:solidFill>
                                              <a:latin typeface="Cambria Math" panose="02040503050406030204" pitchFamily="18" charset="0"/>
                                            </a:rPr>
                                          </m:ctrlPr>
                                        </m:sSubPr>
                                        <m:e>
                                          <m:r>
                                            <a:rPr lang="en-US" altLang="ja-JP" sz="1400" i="1" smtClean="0">
                                              <a:solidFill>
                                                <a:srgbClr val="FF0000"/>
                                              </a:solidFill>
                                              <a:latin typeface="Cambria Math" panose="02040503050406030204" pitchFamily="18" charset="0"/>
                                              <a:ea typeface="Cambria Math" panose="02040503050406030204" pitchFamily="18" charset="0"/>
                                            </a:rPr>
                                            <m:t>𝜑</m:t>
                                          </m:r>
                                        </m:e>
                                        <m:sub>
                                          <m:r>
                                            <a:rPr lang="en-US" altLang="ja-JP" sz="1400" i="1">
                                              <a:solidFill>
                                                <a:srgbClr val="FF0000"/>
                                              </a:solidFill>
                                              <a:latin typeface="Cambria Math" panose="02040503050406030204" pitchFamily="18" charset="0"/>
                                            </a:rPr>
                                            <m:t>𝑖</m:t>
                                          </m:r>
                                        </m:sub>
                                      </m:sSub>
                                    </m:e>
                                  </m:d>
                                </m:e>
                                <m:sup>
                                  <m:r>
                                    <a:rPr lang="en-US" altLang="ja-JP" sz="1400" i="1">
                                      <a:solidFill>
                                        <a:srgbClr val="FF0000"/>
                                      </a:solidFill>
                                      <a:latin typeface="Cambria Math" panose="02040503050406030204" pitchFamily="18" charset="0"/>
                                    </a:rPr>
                                    <m:t>2</m:t>
                                  </m:r>
                                </m:sup>
                              </m:sSup>
                            </m:e>
                          </m:nary>
                        </m:num>
                        <m:den>
                          <m:nary>
                            <m:naryPr>
                              <m:chr m:val="∑"/>
                              <m:limLoc m:val="subSup"/>
                              <m:ctrlPr>
                                <a:rPr lang="en-US" altLang="ja-JP" sz="1400" i="1" smtClean="0">
                                  <a:solidFill>
                                    <a:srgbClr val="FF0000"/>
                                  </a:solidFill>
                                  <a:latin typeface="Cambria Math" panose="02040503050406030204" pitchFamily="18" charset="0"/>
                                </a:rPr>
                              </m:ctrlPr>
                            </m:naryPr>
                            <m:sub>
                              <m:r>
                                <m:rPr>
                                  <m:brk m:alnAt="25"/>
                                </m:rPr>
                                <a:rPr lang="en-US" altLang="ja-JP" sz="1400" b="0" i="1" smtClean="0">
                                  <a:solidFill>
                                    <a:srgbClr val="FF0000"/>
                                  </a:solidFill>
                                  <a:latin typeface="Cambria Math" panose="02040503050406030204" pitchFamily="18" charset="0"/>
                                </a:rPr>
                                <m:t>𝑖</m:t>
                              </m:r>
                              <m:r>
                                <a:rPr lang="en-US" altLang="ja-JP" sz="1400" b="0" i="1" smtClean="0">
                                  <a:solidFill>
                                    <a:srgbClr val="FF0000"/>
                                  </a:solidFill>
                                  <a:latin typeface="Cambria Math" panose="02040503050406030204" pitchFamily="18" charset="0"/>
                                </a:rPr>
                                <m:t>=2</m:t>
                              </m:r>
                            </m:sub>
                            <m:sup>
                              <m:r>
                                <a:rPr lang="en-US" altLang="ja-JP" sz="1400" b="0" i="1" smtClean="0">
                                  <a:solidFill>
                                    <a:srgbClr val="FF0000"/>
                                  </a:solidFill>
                                  <a:latin typeface="Cambria Math" panose="02040503050406030204" pitchFamily="18" charset="0"/>
                                </a:rPr>
                                <m:t>𝑖</m:t>
                              </m:r>
                              <m:r>
                                <a:rPr lang="en-US" altLang="ja-JP" sz="1400" b="0" i="1" smtClean="0">
                                  <a:solidFill>
                                    <a:srgbClr val="FF0000"/>
                                  </a:solidFill>
                                  <a:latin typeface="Cambria Math" panose="02040503050406030204" pitchFamily="18" charset="0"/>
                                </a:rPr>
                                <m:t>=16</m:t>
                              </m:r>
                            </m:sup>
                            <m:e>
                              <m:d>
                                <m:dPr>
                                  <m:begChr m:val="|"/>
                                  <m:endChr m:val="|"/>
                                  <m:ctrlPr>
                                    <a:rPr lang="en-US" altLang="ja-JP" sz="1400" i="1" smtClean="0">
                                      <a:solidFill>
                                        <a:srgbClr val="FF0000"/>
                                      </a:solidFill>
                                      <a:latin typeface="Cambria Math" panose="02040503050406030204" pitchFamily="18" charset="0"/>
                                    </a:rPr>
                                  </m:ctrlPr>
                                </m:dPr>
                                <m:e>
                                  <m:sSub>
                                    <m:sSubPr>
                                      <m:ctrlPr>
                                        <a:rPr lang="en-US" altLang="ja-JP" sz="1400" i="1" smtClean="0">
                                          <a:solidFill>
                                            <a:srgbClr val="FF0000"/>
                                          </a:solidFill>
                                          <a:latin typeface="Cambria Math" panose="02040503050406030204" pitchFamily="18" charset="0"/>
                                        </a:rPr>
                                      </m:ctrlPr>
                                    </m:sSubPr>
                                    <m:e>
                                      <m:r>
                                        <a:rPr lang="en-US" altLang="ja-JP" sz="1400" b="0" i="1" smtClean="0">
                                          <a:solidFill>
                                            <a:srgbClr val="FF0000"/>
                                          </a:solidFill>
                                          <a:latin typeface="Cambria Math" panose="02040503050406030204" pitchFamily="18" charset="0"/>
                                        </a:rPr>
                                        <m:t>𝑓</m:t>
                                      </m:r>
                                    </m:e>
                                    <m:sub>
                                      <m:r>
                                        <a:rPr lang="en-US" altLang="ja-JP" sz="1400" b="0" i="1" smtClean="0">
                                          <a:solidFill>
                                            <a:srgbClr val="FF0000"/>
                                          </a:solidFill>
                                          <a:latin typeface="Cambria Math" panose="02040503050406030204" pitchFamily="18" charset="0"/>
                                        </a:rPr>
                                        <m:t>𝑖</m:t>
                                      </m:r>
                                    </m:sub>
                                  </m:sSub>
                                </m:e>
                              </m:d>
                            </m:e>
                          </m:nary>
                        </m:den>
                      </m:f>
                    </m:oMath>
                  </m:oMathPara>
                </a14:m>
                <a:endParaRPr lang="ja-JP" altLang="en-US" sz="1400" dirty="0">
                  <a:solidFill>
                    <a:srgbClr val="FF0000"/>
                  </a:solidFill>
                </a:endParaRPr>
              </a:p>
            </p:txBody>
          </p:sp>
        </mc:Choice>
        <mc:Fallback xmlns="">
          <p:sp>
            <p:nvSpPr>
              <p:cNvPr id="7" name="テキスト ボックス 6">
                <a:extLst>
                  <a:ext uri="{FF2B5EF4-FFF2-40B4-BE49-F238E27FC236}">
                    <a16:creationId xmlns:a16="http://schemas.microsoft.com/office/drawing/2014/main" id="{F58DCAEA-8575-AB85-3C19-775A4E29FED6}"/>
                  </a:ext>
                </a:extLst>
              </p:cNvPr>
              <p:cNvSpPr txBox="1">
                <a:spLocks noRot="1" noChangeAspect="1" noMove="1" noResize="1" noEditPoints="1" noAdjustHandles="1" noChangeArrowheads="1" noChangeShapeType="1" noTextEdit="1"/>
              </p:cNvSpPr>
              <p:nvPr/>
            </p:nvSpPr>
            <p:spPr>
              <a:xfrm>
                <a:off x="1295399" y="5796228"/>
                <a:ext cx="2743200" cy="606320"/>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456514C9-4E52-7F4E-F314-5C41BC005673}"/>
                  </a:ext>
                </a:extLst>
              </p:cNvPr>
              <p:cNvSpPr txBox="1"/>
              <p:nvPr/>
            </p:nvSpPr>
            <p:spPr>
              <a:xfrm>
                <a:off x="421350" y="3605234"/>
                <a:ext cx="4491298" cy="646331"/>
              </a:xfrm>
              <a:prstGeom prst="rect">
                <a:avLst/>
              </a:prstGeom>
              <a:noFill/>
            </p:spPr>
            <p:txBody>
              <a:bodyPr wrap="square">
                <a:spAutoFit/>
              </a:bodyPr>
              <a:lstStyle/>
              <a:p>
                <a:pPr algn="ctr"/>
                <a:r>
                  <a:rPr lang="ja-JP" altLang="en-US">
                    <a:latin typeface="Meiryo" panose="020B0604030504040204" pitchFamily="34" charset="-128"/>
                    <a:ea typeface="Meiryo" panose="020B0604030504040204" pitchFamily="34" charset="-128"/>
                  </a:rPr>
                  <a:t>入力ヒストグラム</a:t>
                </a:r>
                <a14:m>
                  <m:oMath xmlns:m="http://schemas.openxmlformats.org/officeDocument/2006/math">
                    <m:r>
                      <a:rPr lang="en-US" altLang="ja-JP" b="0" i="1" smtClean="0">
                        <a:latin typeface="Cambria Math" panose="02040503050406030204" pitchFamily="18" charset="0"/>
                        <a:ea typeface="Meiryo" panose="020B0604030504040204" pitchFamily="34" charset="-128"/>
                      </a:rPr>
                      <m:t>𝑓</m:t>
                    </m:r>
                  </m:oMath>
                </a14:m>
                <a:r>
                  <a:rPr lang="ja-JP" altLang="en-US">
                    <a:latin typeface="Meiryo" panose="020B0604030504040204" pitchFamily="34" charset="-128"/>
                    <a:ea typeface="Meiryo" panose="020B0604030504040204" pitchFamily="34" charset="-128"/>
                  </a:rPr>
                  <a:t>の極</a:t>
                </a:r>
                <a:r>
                  <a:rPr lang="ja-JP" altLang="en-US" dirty="0">
                    <a:latin typeface="Meiryo" panose="020B0604030504040204" pitchFamily="34" charset="-128"/>
                    <a:ea typeface="Meiryo" panose="020B0604030504040204" pitchFamily="34" charset="-128"/>
                  </a:rPr>
                  <a:t>小値</a:t>
                </a:r>
                <a:r>
                  <a:rPr lang="ja-JP" altLang="en-US">
                    <a:latin typeface="Meiryo" panose="020B0604030504040204" pitchFamily="34" charset="-128"/>
                    <a:ea typeface="Meiryo" panose="020B0604030504040204" pitchFamily="34" charset="-128"/>
                  </a:rPr>
                  <a:t>を抽出→</a:t>
                </a:r>
                <a14:m>
                  <m:oMath xmlns:m="http://schemas.openxmlformats.org/officeDocument/2006/math">
                    <m:r>
                      <a:rPr lang="en-US" altLang="ja-JP" b="0" i="1" smtClean="0">
                        <a:latin typeface="Cambria Math" panose="02040503050406030204" pitchFamily="18" charset="0"/>
                        <a:ea typeface="Meiryo" panose="020B0604030504040204" pitchFamily="34" charset="-128"/>
                      </a:rPr>
                      <m:t>𝑀𝐼𝑁</m:t>
                    </m:r>
                  </m:oMath>
                </a14:m>
                <a:endParaRPr lang="en-US" altLang="ja-JP" dirty="0">
                  <a:latin typeface="Meiryo" panose="020B0604030504040204" pitchFamily="34" charset="-128"/>
                  <a:ea typeface="Meiryo" panose="020B0604030504040204" pitchFamily="34" charset="-128"/>
                </a:endParaRPr>
              </a:p>
              <a:p>
                <a:pPr algn="ctr"/>
                <a:r>
                  <a:rPr lang="en-US" altLang="ja-JP" b="0" dirty="0"/>
                  <a:t>(</a:t>
                </a:r>
                <a14:m>
                  <m:oMath xmlns:m="http://schemas.openxmlformats.org/officeDocument/2006/math">
                    <m:r>
                      <a:rPr lang="en-US" altLang="ja-JP" b="0" i="1" smtClean="0">
                        <a:latin typeface="Cambria Math" panose="02040503050406030204" pitchFamily="18" charset="0"/>
                      </a:rPr>
                      <m:t>0, </m:t>
                    </m:r>
                    <m:r>
                      <a:rPr lang="en-US" altLang="ja-JP" b="0" i="1" smtClean="0">
                        <a:latin typeface="Cambria Math" panose="02040503050406030204" pitchFamily="18" charset="0"/>
                      </a:rPr>
                      <m:t>𝑛</m:t>
                    </m:r>
                    <m:r>
                      <a:rPr lang="en-US" altLang="ja-JP" b="0" i="1" smtClean="0">
                        <a:latin typeface="Cambria Math" panose="02040503050406030204" pitchFamily="18" charset="0"/>
                      </a:rPr>
                      <m:t>−1</m:t>
                    </m:r>
                  </m:oMath>
                </a14:m>
                <a:r>
                  <a:rPr lang="ja-JP" altLang="en-US" dirty="0">
                    <a:latin typeface="Meiryo" panose="020B0604030504040204" pitchFamily="34" charset="-128"/>
                    <a:ea typeface="Meiryo" panose="020B0604030504040204" pitchFamily="34" charset="-128"/>
                  </a:rPr>
                  <a:t>を加える</a:t>
                </a:r>
                <a:r>
                  <a:rPr lang="en-US" altLang="ja-JP" dirty="0">
                    <a:latin typeface="Meiryo" panose="020B0604030504040204" pitchFamily="34" charset="-128"/>
                    <a:ea typeface="Meiryo" panose="020B0604030504040204" pitchFamily="34" charset="-128"/>
                  </a:rPr>
                  <a:t>)</a:t>
                </a:r>
                <a:endParaRPr lang="ja-JP" altLang="en-US" dirty="0">
                  <a:latin typeface="Meiryo" panose="020B0604030504040204" pitchFamily="34" charset="-128"/>
                  <a:ea typeface="Meiryo" panose="020B0604030504040204" pitchFamily="34" charset="-128"/>
                </a:endParaRPr>
              </a:p>
            </p:txBody>
          </p:sp>
        </mc:Choice>
        <mc:Fallback xmlns="">
          <p:sp>
            <p:nvSpPr>
              <p:cNvPr id="20" name="テキスト ボックス 19">
                <a:extLst>
                  <a:ext uri="{FF2B5EF4-FFF2-40B4-BE49-F238E27FC236}">
                    <a16:creationId xmlns:a16="http://schemas.microsoft.com/office/drawing/2014/main" id="{456514C9-4E52-7F4E-F314-5C41BC005673}"/>
                  </a:ext>
                </a:extLst>
              </p:cNvPr>
              <p:cNvSpPr txBox="1">
                <a:spLocks noRot="1" noChangeAspect="1" noMove="1" noResize="1" noEditPoints="1" noAdjustHandles="1" noChangeArrowheads="1" noChangeShapeType="1" noTextEdit="1"/>
              </p:cNvSpPr>
              <p:nvPr/>
            </p:nvSpPr>
            <p:spPr>
              <a:xfrm>
                <a:off x="421350" y="3605234"/>
                <a:ext cx="4491298" cy="646331"/>
              </a:xfrm>
              <a:prstGeom prst="rect">
                <a:avLst/>
              </a:prstGeom>
              <a:blipFill>
                <a:blip r:embed="rId10"/>
                <a:stretch>
                  <a:fillRect l="-565" t="-1923" b="-1346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CE1E2E8B-7F8C-D136-EBE0-72B1F379DE73}"/>
                  </a:ext>
                </a:extLst>
              </p:cNvPr>
              <p:cNvSpPr txBox="1"/>
              <p:nvPr/>
            </p:nvSpPr>
            <p:spPr>
              <a:xfrm>
                <a:off x="5765690" y="1575235"/>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0,6</m:t>
                          </m:r>
                        </m:sub>
                      </m:sSub>
                    </m:oMath>
                  </m:oMathPara>
                </a14:m>
                <a:endParaRPr lang="ja-JP" altLang="en-US"/>
              </a:p>
            </p:txBody>
          </p:sp>
        </mc:Choice>
        <mc:Fallback xmlns="">
          <p:sp>
            <p:nvSpPr>
              <p:cNvPr id="10" name="テキスト ボックス 9">
                <a:extLst>
                  <a:ext uri="{FF2B5EF4-FFF2-40B4-BE49-F238E27FC236}">
                    <a16:creationId xmlns:a16="http://schemas.microsoft.com/office/drawing/2014/main" id="{CE1E2E8B-7F8C-D136-EBE0-72B1F379DE73}"/>
                  </a:ext>
                </a:extLst>
              </p:cNvPr>
              <p:cNvSpPr txBox="1">
                <a:spLocks noRot="1" noChangeAspect="1" noMove="1" noResize="1" noEditPoints="1" noAdjustHandles="1" noChangeArrowheads="1" noChangeShapeType="1" noTextEdit="1"/>
              </p:cNvSpPr>
              <p:nvPr/>
            </p:nvSpPr>
            <p:spPr>
              <a:xfrm>
                <a:off x="5765690" y="1575235"/>
                <a:ext cx="1717862" cy="381515"/>
              </a:xfrm>
              <a:prstGeom prst="rect">
                <a:avLst/>
              </a:prstGeom>
              <a:blipFill>
                <a:blip r:embed="rId11"/>
                <a:stretch>
                  <a:fillRect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D1275E57-17DA-EE03-484E-412074135F33}"/>
                  </a:ext>
                </a:extLst>
              </p:cNvPr>
              <p:cNvSpPr txBox="1"/>
              <p:nvPr/>
            </p:nvSpPr>
            <p:spPr>
              <a:xfrm>
                <a:off x="8476013" y="1575234"/>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2,16</m:t>
                          </m:r>
                        </m:sub>
                      </m:sSub>
                    </m:oMath>
                  </m:oMathPara>
                </a14:m>
                <a:endParaRPr lang="ja-JP" altLang="en-US"/>
              </a:p>
            </p:txBody>
          </p:sp>
        </mc:Choice>
        <mc:Fallback xmlns="">
          <p:sp>
            <p:nvSpPr>
              <p:cNvPr id="11" name="テキスト ボックス 10">
                <a:extLst>
                  <a:ext uri="{FF2B5EF4-FFF2-40B4-BE49-F238E27FC236}">
                    <a16:creationId xmlns:a16="http://schemas.microsoft.com/office/drawing/2014/main" id="{D1275E57-17DA-EE03-484E-412074135F33}"/>
                  </a:ext>
                </a:extLst>
              </p:cNvPr>
              <p:cNvSpPr txBox="1">
                <a:spLocks noRot="1" noChangeAspect="1" noMove="1" noResize="1" noEditPoints="1" noAdjustHandles="1" noChangeArrowheads="1" noChangeShapeType="1" noTextEdit="1"/>
              </p:cNvSpPr>
              <p:nvPr/>
            </p:nvSpPr>
            <p:spPr>
              <a:xfrm>
                <a:off x="8476013" y="1575234"/>
                <a:ext cx="1717862" cy="381515"/>
              </a:xfrm>
              <a:prstGeom prst="rect">
                <a:avLst/>
              </a:prstGeom>
              <a:blipFill>
                <a:blip r:embed="rId12"/>
                <a:stretch>
                  <a:fillRect b="-3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4379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0044EF56-1776-486C-93B6-B5E2B7B3358F}"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kumimoji="1" lang="en-US" altLang="ja-JP" dirty="0"/>
              <a:t>6</a:t>
            </a:r>
            <a:endParaRPr kumimoji="1" lang="ja-JP" altLang="en-US" dirty="0"/>
          </a:p>
        </p:txBody>
      </p:sp>
      <p:grpSp>
        <p:nvGrpSpPr>
          <p:cNvPr id="10" name="グループ化 9">
            <a:extLst>
              <a:ext uri="{FF2B5EF4-FFF2-40B4-BE49-F238E27FC236}">
                <a16:creationId xmlns:a16="http://schemas.microsoft.com/office/drawing/2014/main" id="{69F847EB-0379-9832-68E4-578C7271CFFE}"/>
              </a:ext>
            </a:extLst>
          </p:cNvPr>
          <p:cNvGrpSpPr/>
          <p:nvPr/>
        </p:nvGrpSpPr>
        <p:grpSpPr>
          <a:xfrm>
            <a:off x="530772" y="1448737"/>
            <a:ext cx="4292600" cy="1871646"/>
            <a:chOff x="7641895" y="4215313"/>
            <a:chExt cx="4292600" cy="1871646"/>
          </a:xfrm>
        </p:grpSpPr>
        <p:pic>
          <p:nvPicPr>
            <p:cNvPr id="11" name="図 10" descr="ネックレス, 挿絵 が含まれている画像&#10;&#10;自動的に生成された説明">
              <a:extLst>
                <a:ext uri="{FF2B5EF4-FFF2-40B4-BE49-F238E27FC236}">
                  <a16:creationId xmlns:a16="http://schemas.microsoft.com/office/drawing/2014/main" id="{D999F08F-E513-820F-6E0F-A90F654D0AD0}"/>
                </a:ext>
              </a:extLst>
            </p:cNvPr>
            <p:cNvPicPr>
              <a:picLocks noChangeAspect="1"/>
            </p:cNvPicPr>
            <p:nvPr/>
          </p:nvPicPr>
          <p:blipFill>
            <a:blip r:embed="rId4"/>
            <a:stretch>
              <a:fillRect/>
            </a:stretch>
          </p:blipFill>
          <p:spPr>
            <a:xfrm>
              <a:off x="7641895" y="4215313"/>
              <a:ext cx="4292600" cy="1871646"/>
            </a:xfrm>
            <a:prstGeom prst="rect">
              <a:avLst/>
            </a:prstGeom>
          </p:spPr>
        </p:pic>
        <p:sp>
          <p:nvSpPr>
            <p:cNvPr id="12" name="テキスト ボックス 11">
              <a:extLst>
                <a:ext uri="{FF2B5EF4-FFF2-40B4-BE49-F238E27FC236}">
                  <a16:creationId xmlns:a16="http://schemas.microsoft.com/office/drawing/2014/main" id="{360B64F1-A35A-A308-02DC-57BEE8130F5D}"/>
                </a:ext>
              </a:extLst>
            </p:cNvPr>
            <p:cNvSpPr txBox="1"/>
            <p:nvPr/>
          </p:nvSpPr>
          <p:spPr>
            <a:xfrm>
              <a:off x="7831932" y="507206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13" name="テキスト ボックス 12">
              <a:extLst>
                <a:ext uri="{FF2B5EF4-FFF2-40B4-BE49-F238E27FC236}">
                  <a16:creationId xmlns:a16="http://schemas.microsoft.com/office/drawing/2014/main" id="{63A3D701-A95F-5DCC-2578-1821F1AADE55}"/>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14" name="テキスト ボックス 13">
              <a:extLst>
                <a:ext uri="{FF2B5EF4-FFF2-40B4-BE49-F238E27FC236}">
                  <a16:creationId xmlns:a16="http://schemas.microsoft.com/office/drawing/2014/main" id="{E48FCE4F-7CF9-B59B-3998-058E7A7BBADB}"/>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15" name="テキスト ボックス 14">
              <a:extLst>
                <a:ext uri="{FF2B5EF4-FFF2-40B4-BE49-F238E27FC236}">
                  <a16:creationId xmlns:a16="http://schemas.microsoft.com/office/drawing/2014/main" id="{2EFEAF55-8C27-5A66-A791-CEDDB99BEDEE}"/>
                </a:ext>
              </a:extLst>
            </p:cNvPr>
            <p:cNvSpPr txBox="1"/>
            <p:nvPr/>
          </p:nvSpPr>
          <p:spPr>
            <a:xfrm>
              <a:off x="8423837"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17" name="テキスト ボックス 16">
              <a:extLst>
                <a:ext uri="{FF2B5EF4-FFF2-40B4-BE49-F238E27FC236}">
                  <a16:creationId xmlns:a16="http://schemas.microsoft.com/office/drawing/2014/main" id="{A4D79474-27A9-8A42-3549-B6262F5BA2F0}"/>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19" name="テキスト ボックス 18">
              <a:extLst>
                <a:ext uri="{FF2B5EF4-FFF2-40B4-BE49-F238E27FC236}">
                  <a16:creationId xmlns:a16="http://schemas.microsoft.com/office/drawing/2014/main" id="{20BA870F-D99B-273E-17E5-642FD7D125BC}"/>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p:pic>
        <p:nvPicPr>
          <p:cNvPr id="20" name="図 19">
            <a:extLst>
              <a:ext uri="{FF2B5EF4-FFF2-40B4-BE49-F238E27FC236}">
                <a16:creationId xmlns:a16="http://schemas.microsoft.com/office/drawing/2014/main" id="{9330E8FF-24F8-9F59-F35B-B518F4D3E5D8}"/>
              </a:ext>
            </a:extLst>
          </p:cNvPr>
          <p:cNvPicPr>
            <a:picLocks noChangeAspect="1"/>
          </p:cNvPicPr>
          <p:nvPr/>
        </p:nvPicPr>
        <p:blipFill>
          <a:blip r:embed="rId5"/>
          <a:stretch>
            <a:fillRect/>
          </a:stretch>
        </p:blipFill>
        <p:spPr>
          <a:xfrm>
            <a:off x="1939978" y="3931084"/>
            <a:ext cx="3317491" cy="2639724"/>
          </a:xfrm>
          <a:prstGeom prst="rect">
            <a:avLst/>
          </a:prstGeom>
        </p:spPr>
      </p:pic>
      <p:grpSp>
        <p:nvGrpSpPr>
          <p:cNvPr id="26" name="グループ化 25">
            <a:extLst>
              <a:ext uri="{FF2B5EF4-FFF2-40B4-BE49-F238E27FC236}">
                <a16:creationId xmlns:a16="http://schemas.microsoft.com/office/drawing/2014/main" id="{16C6EF52-2C07-8F0A-A89C-82C838B160F5}"/>
              </a:ext>
            </a:extLst>
          </p:cNvPr>
          <p:cNvGrpSpPr/>
          <p:nvPr/>
        </p:nvGrpSpPr>
        <p:grpSpPr>
          <a:xfrm>
            <a:off x="6809839" y="1392896"/>
            <a:ext cx="4457247" cy="1825183"/>
            <a:chOff x="6549660" y="1599280"/>
            <a:chExt cx="4457247" cy="1825183"/>
          </a:xfrm>
        </p:grpSpPr>
        <p:pic>
          <p:nvPicPr>
            <p:cNvPr id="21" name="図 20" descr="ダイアグラム, 概略図&#10;&#10;自動的に生成された説明">
              <a:extLst>
                <a:ext uri="{FF2B5EF4-FFF2-40B4-BE49-F238E27FC236}">
                  <a16:creationId xmlns:a16="http://schemas.microsoft.com/office/drawing/2014/main" id="{29EF469A-7BD6-78D6-D89B-529FBCA077D8}"/>
                </a:ext>
              </a:extLst>
            </p:cNvPr>
            <p:cNvPicPr>
              <a:picLocks noChangeAspect="1"/>
            </p:cNvPicPr>
            <p:nvPr/>
          </p:nvPicPr>
          <p:blipFill rotWithShape="1">
            <a:blip r:embed="rId6"/>
            <a:srcRect l="3382"/>
            <a:stretch/>
          </p:blipFill>
          <p:spPr>
            <a:xfrm>
              <a:off x="6549660" y="1599280"/>
              <a:ext cx="4457247" cy="1825183"/>
            </a:xfrm>
            <a:prstGeom prst="rect">
              <a:avLst/>
            </a:prstGeom>
          </p:spPr>
        </p:pic>
        <p:grpSp>
          <p:nvGrpSpPr>
            <p:cNvPr id="3" name="グループ化 2">
              <a:extLst>
                <a:ext uri="{FF2B5EF4-FFF2-40B4-BE49-F238E27FC236}">
                  <a16:creationId xmlns:a16="http://schemas.microsoft.com/office/drawing/2014/main" id="{0ECD7CCD-7F2B-7753-EBCA-68D3149E2FE7}"/>
                </a:ext>
              </a:extLst>
            </p:cNvPr>
            <p:cNvGrpSpPr/>
            <p:nvPr/>
          </p:nvGrpSpPr>
          <p:grpSpPr>
            <a:xfrm>
              <a:off x="6719985" y="2489570"/>
              <a:ext cx="4108021" cy="348078"/>
              <a:chOff x="7803357" y="5081590"/>
              <a:chExt cx="4108021" cy="348078"/>
            </a:xfrm>
          </p:grpSpPr>
          <p:sp>
            <p:nvSpPr>
              <p:cNvPr id="7" name="テキスト ボックス 6">
                <a:extLst>
                  <a:ext uri="{FF2B5EF4-FFF2-40B4-BE49-F238E27FC236}">
                    <a16:creationId xmlns:a16="http://schemas.microsoft.com/office/drawing/2014/main" id="{4F914406-61AE-4008-E0FE-B76AA7655760}"/>
                  </a:ext>
                </a:extLst>
              </p:cNvPr>
              <p:cNvSpPr txBox="1"/>
              <p:nvPr/>
            </p:nvSpPr>
            <p:spPr>
              <a:xfrm>
                <a:off x="7803357" y="509111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8" name="テキスト ボックス 7">
                <a:extLst>
                  <a:ext uri="{FF2B5EF4-FFF2-40B4-BE49-F238E27FC236}">
                    <a16:creationId xmlns:a16="http://schemas.microsoft.com/office/drawing/2014/main" id="{811E44AE-12C3-593D-E3CD-073D03B4EB05}"/>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22" name="テキスト ボックス 21">
                <a:extLst>
                  <a:ext uri="{FF2B5EF4-FFF2-40B4-BE49-F238E27FC236}">
                    <a16:creationId xmlns:a16="http://schemas.microsoft.com/office/drawing/2014/main" id="{BBC2454D-5D2D-5DF0-F032-24C14B72A193}"/>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23" name="テキスト ボックス 22">
                <a:extLst>
                  <a:ext uri="{FF2B5EF4-FFF2-40B4-BE49-F238E27FC236}">
                    <a16:creationId xmlns:a16="http://schemas.microsoft.com/office/drawing/2014/main" id="{C79913E6-D95C-00AE-3373-6ACB00024195}"/>
                  </a:ext>
                </a:extLst>
              </p:cNvPr>
              <p:cNvSpPr txBox="1"/>
              <p:nvPr/>
            </p:nvSpPr>
            <p:spPr>
              <a:xfrm>
                <a:off x="8414312"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24" name="テキスト ボックス 23">
                <a:extLst>
                  <a:ext uri="{FF2B5EF4-FFF2-40B4-BE49-F238E27FC236}">
                    <a16:creationId xmlns:a16="http://schemas.microsoft.com/office/drawing/2014/main" id="{0FA15876-F19E-9EF6-E084-C086D7A03A24}"/>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25" name="テキスト ボックス 24">
                <a:extLst>
                  <a:ext uri="{FF2B5EF4-FFF2-40B4-BE49-F238E27FC236}">
                    <a16:creationId xmlns:a16="http://schemas.microsoft.com/office/drawing/2014/main" id="{2A8FCF87-3C68-5629-1ACC-10615AC1314C}"/>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p:grpSp>
      <p:sp>
        <p:nvSpPr>
          <p:cNvPr id="27" name="矢印: 下 6">
            <a:extLst>
              <a:ext uri="{FF2B5EF4-FFF2-40B4-BE49-F238E27FC236}">
                <a16:creationId xmlns:a16="http://schemas.microsoft.com/office/drawing/2014/main" id="{72E7C5F9-847A-D99A-D843-CB6B30EA6F7A}"/>
              </a:ext>
            </a:extLst>
          </p:cNvPr>
          <p:cNvSpPr/>
          <p:nvPr/>
        </p:nvSpPr>
        <p:spPr>
          <a:xfrm rot="16200000">
            <a:off x="5709594" y="2356783"/>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01A85E53-DD49-56CA-F45E-66EE73B18677}"/>
              </a:ext>
            </a:extLst>
          </p:cNvPr>
          <p:cNvSpPr txBox="1"/>
          <p:nvPr/>
        </p:nvSpPr>
        <p:spPr>
          <a:xfrm>
            <a:off x="851777" y="3312240"/>
            <a:ext cx="3565324" cy="369332"/>
          </a:xfrm>
          <a:prstGeom prst="rect">
            <a:avLst/>
          </a:prstGeom>
          <a:noFill/>
        </p:spPr>
        <p:txBody>
          <a:bodyPr wrap="square">
            <a:spAutoFit/>
          </a:bodyPr>
          <a:lstStyle/>
          <a:p>
            <a:pPr algn="ctr"/>
            <a:r>
              <a:rPr lang="ja-JP" altLang="en-US" dirty="0">
                <a:latin typeface="Meiryo" panose="020B0604030504040204" pitchFamily="34" charset="-128"/>
                <a:ea typeface="Meiryo" panose="020B0604030504040204" pitchFamily="34" charset="-128"/>
              </a:rPr>
              <a:t>生成した</a:t>
            </a:r>
            <a:r>
              <a:rPr lang="en-US" altLang="ja-JP" dirty="0">
                <a:latin typeface="Meiryo" panose="020B0604030504040204" pitchFamily="34" charset="-128"/>
                <a:ea typeface="Meiryo" panose="020B0604030504040204" pitchFamily="34" charset="-128"/>
              </a:rPr>
              <a:t>DAG</a:t>
            </a:r>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A1E8C701-8C6E-412B-3443-5309135AC254}"/>
                  </a:ext>
                </a:extLst>
              </p:cNvPr>
              <p:cNvSpPr txBox="1"/>
              <p:nvPr/>
            </p:nvSpPr>
            <p:spPr>
              <a:xfrm>
                <a:off x="6681936" y="3312240"/>
                <a:ext cx="4658287" cy="761299"/>
              </a:xfrm>
              <a:prstGeom prst="rect">
                <a:avLst/>
              </a:prstGeom>
              <a:noFill/>
            </p:spPr>
            <p:txBody>
              <a:bodyPr wrap="square">
                <a:spAutoFit/>
              </a:bodyPr>
              <a:lstStyle/>
              <a:p>
                <a:pPr algn="ctr"/>
                <a14:m>
                  <m:oMath xmlns:m="http://schemas.openxmlformats.org/officeDocument/2006/math">
                    <m:r>
                      <a:rPr lang="en-US" altLang="ja-JP" b="0" i="1" smtClean="0">
                        <a:latin typeface="Cambria Math" panose="02040503050406030204" pitchFamily="18" charset="0"/>
                      </a:rPr>
                      <m:t>𝑘</m:t>
                    </m:r>
                  </m:oMath>
                </a14:m>
                <a:r>
                  <a:rPr lang="ja-JP" altLang="en-US" dirty="0">
                    <a:latin typeface="Meiryo" panose="020B0604030504040204" pitchFamily="34" charset="-128"/>
                    <a:ea typeface="Meiryo" panose="020B0604030504040204" pitchFamily="34" charset="-128"/>
                  </a:rPr>
                  <a:t>リンク最短経路を求める</a:t>
                </a:r>
                <a:r>
                  <a:rPr lang="en-US" altLang="ja-JP" dirty="0">
                    <a:latin typeface="Meiryo" panose="020B0604030504040204" pitchFamily="34" charset="-128"/>
                    <a:ea typeface="Meiryo" panose="020B0604030504040204" pitchFamily="34" charset="-128"/>
                  </a:rPr>
                  <a:t>(</a:t>
                </a:r>
                <a14:m>
                  <m:oMath xmlns:m="http://schemas.openxmlformats.org/officeDocument/2006/math">
                    <m:r>
                      <a:rPr lang="en-US" altLang="ja-JP" i="1">
                        <a:latin typeface="Cambria Math" panose="02040503050406030204" pitchFamily="18" charset="0"/>
                      </a:rPr>
                      <m:t>𝑘</m:t>
                    </m:r>
                    <m:r>
                      <a:rPr lang="en-US" altLang="ja-JP" b="0" i="1" smtClean="0">
                        <a:latin typeface="Cambria Math" panose="02040503050406030204" pitchFamily="18" charset="0"/>
                      </a:rPr>
                      <m:t>=2</m:t>
                    </m:r>
                  </m:oMath>
                </a14:m>
                <a:r>
                  <a:rPr lang="ja-JP" altLang="en-US" dirty="0">
                    <a:latin typeface="Meiryo" panose="020B0604030504040204" pitchFamily="34" charset="-128"/>
                    <a:ea typeface="Meiryo" panose="020B0604030504040204" pitchFamily="34" charset="-128"/>
                  </a:rPr>
                  <a:t>の</a:t>
                </a:r>
                <a:r>
                  <a:rPr lang="ja-JP" altLang="en-US">
                    <a:latin typeface="Meiryo" panose="020B0604030504040204" pitchFamily="34" charset="-128"/>
                    <a:ea typeface="Meiryo" panose="020B0604030504040204" pitchFamily="34" charset="-128"/>
                  </a:rPr>
                  <a:t>場合</a:t>
                </a:r>
                <a:r>
                  <a:rPr lang="en-US" altLang="ja-JP" dirty="0">
                    <a:latin typeface="Meiryo" panose="020B0604030504040204" pitchFamily="34" charset="-128"/>
                    <a:ea typeface="Meiryo" panose="020B0604030504040204" pitchFamily="34" charset="-128"/>
                  </a:rPr>
                  <a:t>)</a:t>
                </a:r>
              </a:p>
              <a:p>
                <a:pPr algn="ctr"/>
                <a14:m>
                  <m:oMathPara xmlns:m="http://schemas.openxmlformats.org/officeDocument/2006/math">
                    <m:oMathParaPr>
                      <m:jc m:val="centerGroup"/>
                    </m:oMathParaPr>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𝑑𝑝</m:t>
                          </m:r>
                        </m:e>
                        <m:sub>
                          <m:r>
                            <a:rPr lang="en-US" altLang="ja-JP" i="1">
                              <a:solidFill>
                                <a:schemeClr val="tx1"/>
                              </a:solidFill>
                              <a:latin typeface="Cambria Math" panose="02040503050406030204" pitchFamily="18" charset="0"/>
                            </a:rPr>
                            <m:t>𝑘</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r>
                        <a:rPr lang="en-US" altLang="ja-JP" i="1">
                          <a:solidFill>
                            <a:schemeClr val="tx1"/>
                          </a:solidFill>
                          <a:latin typeface="Cambria Math" panose="02040503050406030204" pitchFamily="18" charset="0"/>
                        </a:rPr>
                        <m:t>=</m:t>
                      </m:r>
                      <m:func>
                        <m:funcPr>
                          <m:ctrlPr>
                            <a:rPr lang="en-US" altLang="ja-JP" i="1">
                              <a:solidFill>
                                <a:schemeClr val="tx1"/>
                              </a:solidFill>
                              <a:latin typeface="Cambria Math" panose="02040503050406030204" pitchFamily="18" charset="0"/>
                            </a:rPr>
                          </m:ctrlPr>
                        </m:funcPr>
                        <m:fName>
                          <m:limLow>
                            <m:limLowPr>
                              <m:ctrlPr>
                                <a:rPr lang="en-US" altLang="ja-JP" i="1">
                                  <a:solidFill>
                                    <a:schemeClr val="tx1"/>
                                  </a:solidFill>
                                  <a:latin typeface="Cambria Math" panose="02040503050406030204" pitchFamily="18" charset="0"/>
                                </a:rPr>
                              </m:ctrlPr>
                            </m:limLowPr>
                            <m:e>
                              <m:r>
                                <m:rPr>
                                  <m:sty m:val="p"/>
                                </m:rPr>
                                <a:rPr lang="en-US" altLang="ja-JP">
                                  <a:solidFill>
                                    <a:schemeClr val="tx1"/>
                                  </a:solidFill>
                                  <a:latin typeface="Cambria Math" panose="02040503050406030204" pitchFamily="18" charset="0"/>
                                </a:rPr>
                                <m:t>min</m:t>
                              </m:r>
                            </m:e>
                            <m:lim>
                              <m:r>
                                <a:rPr lang="en-US" altLang="ja-JP" i="1">
                                  <a:solidFill>
                                    <a:schemeClr val="tx1"/>
                                  </a:solidFill>
                                  <a:latin typeface="Cambria Math" panose="02040503050406030204" pitchFamily="18" charset="0"/>
                                </a:rPr>
                                <m:t>0</m:t>
                              </m:r>
                              <m:r>
                                <a:rPr lang="en-US" altLang="ja-JP" i="1">
                                  <a:solidFill>
                                    <a:schemeClr val="tx1"/>
                                  </a:solidFill>
                                  <a:latin typeface="Cambria Math" panose="02040503050406030204" pitchFamily="18" charset="0"/>
                                  <a:ea typeface="Cambria Math" panose="02040503050406030204" pitchFamily="18" charset="0"/>
                                </a:rPr>
                                <m:t>≤</m:t>
                              </m:r>
                              <m:r>
                                <a:rPr lang="en-US" altLang="ja-JP" i="1">
                                  <a:solidFill>
                                    <a:schemeClr val="tx1"/>
                                  </a:solidFill>
                                  <a:latin typeface="Cambria Math" panose="02040503050406030204" pitchFamily="18" charset="0"/>
                                  <a:ea typeface="Cambria Math" panose="02040503050406030204" pitchFamily="18" charset="0"/>
                                </a:rPr>
                                <m:t>𝑖</m:t>
                              </m:r>
                              <m:r>
                                <a:rPr lang="en-US" altLang="ja-JP" i="1">
                                  <a:solidFill>
                                    <a:schemeClr val="tx1"/>
                                  </a:solidFill>
                                  <a:latin typeface="Cambria Math" panose="02040503050406030204" pitchFamily="18" charset="0"/>
                                  <a:ea typeface="Cambria Math" panose="02040503050406030204" pitchFamily="18" charset="0"/>
                                </a:rPr>
                                <m:t>&lt;</m:t>
                              </m:r>
                              <m:r>
                                <a:rPr lang="en-US" altLang="ja-JP" i="1">
                                  <a:solidFill>
                                    <a:schemeClr val="tx1"/>
                                  </a:solidFill>
                                  <a:latin typeface="Cambria Math" panose="02040503050406030204" pitchFamily="18" charset="0"/>
                                  <a:ea typeface="Cambria Math" panose="02040503050406030204" pitchFamily="18" charset="0"/>
                                </a:rPr>
                                <m:t>𝑗</m:t>
                              </m:r>
                              <m:r>
                                <a:rPr lang="en-US" altLang="ja-JP" i="1">
                                  <a:solidFill>
                                    <a:schemeClr val="tx1"/>
                                  </a:solidFill>
                                  <a:latin typeface="Cambria Math" panose="02040503050406030204" pitchFamily="18" charset="0"/>
                                  <a:ea typeface="Cambria Math" panose="02040503050406030204" pitchFamily="18" charset="0"/>
                                </a:rPr>
                                <m:t>−1</m:t>
                              </m:r>
                            </m:lim>
                          </m:limLow>
                        </m:fName>
                        <m:e>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𝑑𝑝</m:t>
                              </m:r>
                            </m:e>
                            <m:sub>
                              <m:r>
                                <a:rPr lang="en-US" altLang="ja-JP" i="1">
                                  <a:solidFill>
                                    <a:schemeClr val="tx1"/>
                                  </a:solidFill>
                                  <a:latin typeface="Cambria Math" panose="02040503050406030204" pitchFamily="18" charset="0"/>
                                </a:rPr>
                                <m:t>𝑘</m:t>
                              </m:r>
                              <m:r>
                                <a:rPr lang="en-US" altLang="ja-JP" i="1">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𝑖</m:t>
                              </m:r>
                            </m:sub>
                          </m:sSub>
                          <m:r>
                            <a:rPr lang="en-US" altLang="ja-JP" i="1">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𝑤</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e>
                      </m:func>
                    </m:oMath>
                  </m:oMathPara>
                </a14:m>
                <a:endParaRPr lang="en-US" altLang="ja-JP" dirty="0">
                  <a:latin typeface="Meiryo" panose="020B0604030504040204" pitchFamily="34" charset="-128"/>
                  <a:ea typeface="Meiryo" panose="020B0604030504040204" pitchFamily="34" charset="-128"/>
                </a:endParaRPr>
              </a:p>
            </p:txBody>
          </p:sp>
        </mc:Choice>
        <mc:Fallback xmlns="">
          <p:sp>
            <p:nvSpPr>
              <p:cNvPr id="30" name="テキスト ボックス 29">
                <a:extLst>
                  <a:ext uri="{FF2B5EF4-FFF2-40B4-BE49-F238E27FC236}">
                    <a16:creationId xmlns:a16="http://schemas.microsoft.com/office/drawing/2014/main" id="{A1E8C701-8C6E-412B-3443-5309135AC254}"/>
                  </a:ext>
                </a:extLst>
              </p:cNvPr>
              <p:cNvSpPr txBox="1">
                <a:spLocks noRot="1" noChangeAspect="1" noMove="1" noResize="1" noEditPoints="1" noAdjustHandles="1" noChangeArrowheads="1" noChangeShapeType="1" noTextEdit="1"/>
              </p:cNvSpPr>
              <p:nvPr/>
            </p:nvSpPr>
            <p:spPr>
              <a:xfrm>
                <a:off x="6681936" y="3312240"/>
                <a:ext cx="4658287" cy="761299"/>
              </a:xfrm>
              <a:prstGeom prst="rect">
                <a:avLst/>
              </a:prstGeom>
              <a:blipFill>
                <a:blip r:embed="rId7"/>
                <a:stretch>
                  <a:fillRect t="-1639" b="-4918"/>
                </a:stretch>
              </a:blipFill>
            </p:spPr>
            <p:txBody>
              <a:bodyPr/>
              <a:lstStyle/>
              <a:p>
                <a:r>
                  <a:rPr lang="ja-JP" altLang="en-US">
                    <a:noFill/>
                  </a:rPr>
                  <a:t> </a:t>
                </a:r>
              </a:p>
            </p:txBody>
          </p:sp>
        </mc:Fallback>
      </mc:AlternateContent>
      <p:sp>
        <p:nvSpPr>
          <p:cNvPr id="31" name="矢印: 下 6">
            <a:extLst>
              <a:ext uri="{FF2B5EF4-FFF2-40B4-BE49-F238E27FC236}">
                <a16:creationId xmlns:a16="http://schemas.microsoft.com/office/drawing/2014/main" id="{AFD8E25D-7B39-B766-9C8D-878746E81E27}"/>
              </a:ext>
            </a:extLst>
          </p:cNvPr>
          <p:cNvSpPr/>
          <p:nvPr/>
        </p:nvSpPr>
        <p:spPr>
          <a:xfrm rot="16200000">
            <a:off x="1353546" y="5027771"/>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ボックス 31">
            <a:extLst>
              <a:ext uri="{FF2B5EF4-FFF2-40B4-BE49-F238E27FC236}">
                <a16:creationId xmlns:a16="http://schemas.microsoft.com/office/drawing/2014/main" id="{550208BB-C582-3AEB-2CC7-2191A5BF1C6E}"/>
              </a:ext>
            </a:extLst>
          </p:cNvPr>
          <p:cNvSpPr txBox="1"/>
          <p:nvPr/>
        </p:nvSpPr>
        <p:spPr>
          <a:xfrm>
            <a:off x="5766149" y="5095772"/>
            <a:ext cx="5515474" cy="369332"/>
          </a:xfrm>
          <a:prstGeom prst="rect">
            <a:avLst/>
          </a:prstGeom>
          <a:noFill/>
        </p:spPr>
        <p:txBody>
          <a:bodyPr wrap="square">
            <a:spAutoFit/>
          </a:bodyPr>
          <a:lstStyle/>
          <a:p>
            <a:r>
              <a:rPr lang="ja-JP" altLang="en-US" dirty="0">
                <a:latin typeface="Meiryo" panose="020B0604030504040204" pitchFamily="34" charset="-128"/>
                <a:ea typeface="Meiryo" panose="020B0604030504040204" pitchFamily="34" charset="-128"/>
              </a:rPr>
              <a:t>求めたパスの極小値間で単峰近似を行い，結合する</a:t>
            </a:r>
          </a:p>
        </p:txBody>
      </p:sp>
    </p:spTree>
    <p:extLst>
      <p:ext uri="{BB962C8B-B14F-4D97-AF65-F5344CB8AC3E}">
        <p14:creationId xmlns:p14="http://schemas.microsoft.com/office/powerpoint/2010/main" val="3624618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による時系列予測：評価指標 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451678" cy="5041848"/>
              </a:xfrm>
            </p:spPr>
            <p:txBody>
              <a:bodyPr/>
              <a:lstStyle/>
              <a:p>
                <a:pPr marL="0" indent="0">
                  <a:buNone/>
                </a:pPr>
                <a:r>
                  <a:rPr lang="ja-JP" altLang="en-US" u="sng" dirty="0"/>
                  <a:t>評価指標</a:t>
                </a:r>
                <a:endParaRPr lang="en-US" altLang="ja-JP" u="sng" dirty="0"/>
              </a:p>
              <a:p>
                <a:r>
                  <a:rPr lang="en-US" altLang="ja-JP" dirty="0"/>
                  <a:t>RSME(</a:t>
                </a:r>
                <a:r>
                  <a:rPr lang="ja-JP" altLang="en-US" dirty="0"/>
                  <a:t>二乗平均平方根誤差</a:t>
                </a:r>
                <a:r>
                  <a:rPr lang="en-US" altLang="ja-JP" dirty="0"/>
                  <a:t>)</a:t>
                </a:r>
                <a:r>
                  <a:rPr lang="ja-JP" altLang="en-US" dirty="0"/>
                  <a:t>：</a:t>
                </a:r>
                <a14:m>
                  <m:oMath xmlns:m="http://schemas.openxmlformats.org/officeDocument/2006/math">
                    <m:r>
                      <a:rPr kumimoji="1" lang="en-US" altLang="ja-JP" b="0" i="1" smtClean="0">
                        <a:latin typeface="Cambria Math" panose="02040503050406030204" pitchFamily="18" charset="0"/>
                      </a:rPr>
                      <m:t>𝑅𝑀𝑆𝐸</m:t>
                    </m:r>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𝑡</m:t>
                                        </m:r>
                                      </m:sub>
                                    </m:sSub>
                                  </m:e>
                                </m:d>
                              </m:e>
                              <m:sup>
                                <m:r>
                                  <a:rPr kumimoji="1" lang="en-US" altLang="ja-JP" b="0" i="1" smtClean="0">
                                    <a:latin typeface="Cambria Math" panose="02040503050406030204" pitchFamily="18" charset="0"/>
                                  </a:rPr>
                                  <m:t>2</m:t>
                                </m:r>
                              </m:sup>
                            </m:sSup>
                          </m:e>
                        </m:nary>
                      </m:e>
                    </m:rad>
                  </m:oMath>
                </a14:m>
                <a:endParaRPr lang="en-US" altLang="ja-JP" u="sng" dirty="0"/>
              </a:p>
              <a:p>
                <a:r>
                  <a:rPr lang="en-US" altLang="ja-JP" dirty="0"/>
                  <a:t>MAPE(</a:t>
                </a:r>
                <a:r>
                  <a:rPr lang="ja-JP" altLang="en-US" dirty="0"/>
                  <a:t>平均絶対パーセント誤差</a:t>
                </a:r>
                <a:r>
                  <a:rPr lang="en-US" altLang="ja-JP" dirty="0"/>
                  <a:t>)</a:t>
                </a:r>
                <a:r>
                  <a:rPr lang="ja-JP" altLang="en-US" dirty="0"/>
                  <a:t>：</a:t>
                </a:r>
                <a14:m>
                  <m:oMath xmlns:m="http://schemas.openxmlformats.org/officeDocument/2006/math">
                    <m:r>
                      <a:rPr lang="en-US" altLang="ja-JP" i="1">
                        <a:latin typeface="Cambria Math" panose="02040503050406030204" pitchFamily="18" charset="0"/>
                      </a:rPr>
                      <m:t>𝑀𝐴𝑃𝐸</m:t>
                    </m:r>
                    <m:r>
                      <a:rPr lang="en-US" altLang="ja-JP" i="1">
                        <a:latin typeface="Cambria Math" panose="02040503050406030204" pitchFamily="18" charset="0"/>
                      </a:rPr>
                      <m:t>=</m:t>
                    </m:r>
                    <m:f>
                      <m:fPr>
                        <m:ctrlPr>
                          <a:rPr lang="en-US" altLang="ja-JP" i="1">
                            <a:latin typeface="Cambria Math" panose="02040503050406030204" pitchFamily="18" charset="0"/>
                          </a:rPr>
                        </m:ctrlPr>
                      </m:fPr>
                      <m:num>
                        <m:r>
                          <a:rPr lang="en-US" altLang="ja-JP" i="1">
                            <a:latin typeface="Cambria Math" panose="02040503050406030204" pitchFamily="18" charset="0"/>
                          </a:rPr>
                          <m:t>100</m:t>
                        </m:r>
                      </m:num>
                      <m:den>
                        <m:r>
                          <a:rPr lang="en-US" altLang="ja-JP" i="1">
                            <a:latin typeface="Cambria Math" panose="02040503050406030204" pitchFamily="18" charset="0"/>
                          </a:rPr>
                          <m:t>𝑛</m:t>
                        </m:r>
                      </m:den>
                    </m:f>
                    <m:nary>
                      <m:naryPr>
                        <m:chr m:val="∑"/>
                        <m:limLoc m:val="subSup"/>
                        <m:ctrlPr>
                          <a:rPr lang="en-US" altLang="ja-JP" i="1">
                            <a:latin typeface="Cambria Math" panose="02040503050406030204" pitchFamily="18" charset="0"/>
                          </a:rPr>
                        </m:ctrlPr>
                      </m:naryPr>
                      <m:sub>
                        <m:r>
                          <m:rPr>
                            <m:brk m:alnAt="25"/>
                          </m:rPr>
                          <a:rPr lang="en-US" altLang="ja-JP" i="1">
                            <a:latin typeface="Cambria Math" panose="02040503050406030204" pitchFamily="18" charset="0"/>
                          </a:rPr>
                          <m:t>𝑡</m:t>
                        </m:r>
                        <m:r>
                          <a:rPr lang="en-US" altLang="ja-JP" i="1">
                            <a:latin typeface="Cambria Math" panose="02040503050406030204" pitchFamily="18" charset="0"/>
                          </a:rPr>
                          <m:t>=1</m:t>
                        </m:r>
                      </m:sub>
                      <m:sup>
                        <m:r>
                          <a:rPr lang="en-US" altLang="ja-JP" i="1">
                            <a:latin typeface="Cambria Math" panose="02040503050406030204" pitchFamily="18" charset="0"/>
                          </a:rPr>
                          <m:t>𝑛</m:t>
                        </m:r>
                      </m:sup>
                      <m:e>
                        <m:d>
                          <m:dPr>
                            <m:begChr m:val="|"/>
                            <m:endChr m:val="|"/>
                            <m:ctrlPr>
                              <a:rPr lang="en-US" altLang="ja-JP" i="1">
                                <a:latin typeface="Cambria Math" panose="02040503050406030204" pitchFamily="18" charset="0"/>
                              </a:rPr>
                            </m:ctrlPr>
                          </m:dPr>
                          <m:e>
                            <m:f>
                              <m:fPr>
                                <m:ctrlPr>
                                  <a:rPr lang="en-US" altLang="ja-JP" i="1">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𝑡</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𝑡</m:t>
                                    </m:r>
                                  </m:sub>
                                </m:sSub>
                              </m:den>
                            </m:f>
                          </m:e>
                        </m:d>
                      </m:e>
                    </m:nary>
                  </m:oMath>
                </a14:m>
                <a:endParaRPr lang="en-US" altLang="ja-JP" u="sng" dirty="0"/>
              </a:p>
              <a:p>
                <a:pPr marL="0" indent="0">
                  <a:buNone/>
                </a:pPr>
                <a:r>
                  <a:rPr lang="ja-JP" altLang="en-US" u="sng" dirty="0"/>
                  <a:t>実験</a:t>
                </a:r>
                <a:endParaRPr lang="en-US" altLang="ja-JP" u="sng" dirty="0"/>
              </a:p>
              <a:p>
                <a:r>
                  <a:rPr lang="ja-JP" altLang="en-US" dirty="0"/>
                  <a:t>入力データ：</a:t>
                </a:r>
                <a:r>
                  <a:rPr lang="en-US" altLang="ja-JP" dirty="0"/>
                  <a:t>Covid-19</a:t>
                </a:r>
                <a:r>
                  <a:rPr lang="ja-JP" altLang="en-US" dirty="0"/>
                  <a:t>の日毎の新規陽性患者数，</a:t>
                </a:r>
                <a14:m>
                  <m:oMath xmlns:m="http://schemas.openxmlformats.org/officeDocument/2006/math">
                    <m:r>
                      <a:rPr lang="en-US" altLang="ja-JP" b="0" i="1" smtClean="0">
                        <a:solidFill>
                          <a:srgbClr val="FF0000"/>
                        </a:solidFill>
                        <a:latin typeface="Cambria Math" panose="02040503050406030204" pitchFamily="18" charset="0"/>
                      </a:rPr>
                      <m:t>𝑘</m:t>
                    </m:r>
                  </m:oMath>
                </a14:m>
                <a:r>
                  <a:rPr lang="ja-JP" altLang="en-US" dirty="0">
                    <a:solidFill>
                      <a:srgbClr val="FF0000"/>
                    </a:solidFill>
                  </a:rPr>
                  <a:t>ピーク近似データ</a:t>
                </a:r>
                <a:r>
                  <a:rPr lang="en-US" altLang="ja-JP" dirty="0">
                    <a:solidFill>
                      <a:srgbClr val="FF0000"/>
                    </a:solidFill>
                  </a:rPr>
                  <a:t>(</a:t>
                </a:r>
                <a14:m>
                  <m:oMath xmlns:m="http://schemas.openxmlformats.org/officeDocument/2006/math">
                    <m:r>
                      <a:rPr lang="en-US" altLang="ja-JP" b="0" i="1" smtClean="0">
                        <a:solidFill>
                          <a:srgbClr val="FF0000"/>
                        </a:solidFill>
                        <a:latin typeface="Cambria Math" panose="02040503050406030204" pitchFamily="18" charset="0"/>
                      </a:rPr>
                      <m:t>𝑘</m:t>
                    </m:r>
                    <m:r>
                      <a:rPr lang="en-US" altLang="ja-JP" b="0" i="1" smtClean="0">
                        <a:solidFill>
                          <a:srgbClr val="FF0000"/>
                        </a:solidFill>
                        <a:latin typeface="Cambria Math" panose="02040503050406030204" pitchFamily="18" charset="0"/>
                      </a:rPr>
                      <m:t>=6</m:t>
                    </m:r>
                  </m:oMath>
                </a14:m>
                <a:r>
                  <a:rPr lang="en-US" altLang="ja-JP" dirty="0">
                    <a:solidFill>
                      <a:srgbClr val="FF0000"/>
                    </a:solidFill>
                  </a:rPr>
                  <a:t>)</a:t>
                </a:r>
                <a:r>
                  <a:rPr lang="ja-JP" altLang="en-US" dirty="0"/>
                  <a:t>，死者数，回復者数</a:t>
                </a:r>
                <a:endParaRPr lang="en-US" altLang="ja-JP" dirty="0"/>
              </a:p>
              <a:p>
                <a:pPr lvl="1"/>
                <a:r>
                  <a:rPr lang="ja-JP" altLang="en-US" dirty="0"/>
                  <a:t>期間：</a:t>
                </a:r>
                <a:r>
                  <a:rPr lang="en-US" altLang="ja-JP" dirty="0"/>
                  <a:t>2020</a:t>
                </a:r>
                <a:r>
                  <a:rPr lang="ja-JP" altLang="en-US" dirty="0"/>
                  <a:t>年</a:t>
                </a:r>
                <a:r>
                  <a:rPr lang="en-US" altLang="ja-JP" dirty="0"/>
                  <a:t>1</a:t>
                </a:r>
                <a:r>
                  <a:rPr lang="ja-JP" altLang="en-US" dirty="0"/>
                  <a:t>月</a:t>
                </a:r>
                <a:r>
                  <a:rPr lang="en-US" altLang="ja-JP" dirty="0"/>
                  <a:t>16</a:t>
                </a:r>
                <a:r>
                  <a:rPr lang="ja-JP" altLang="en-US" dirty="0"/>
                  <a:t>日～</a:t>
                </a:r>
                <a:r>
                  <a:rPr lang="en-US" altLang="ja-JP" dirty="0"/>
                  <a:t>2022</a:t>
                </a:r>
                <a:r>
                  <a:rPr lang="ja-JP" altLang="en-US" dirty="0"/>
                  <a:t>年</a:t>
                </a:r>
                <a:r>
                  <a:rPr lang="en-US" altLang="ja-JP" dirty="0"/>
                  <a:t>3</a:t>
                </a:r>
                <a:r>
                  <a:rPr lang="ja-JP" altLang="en-US" dirty="0"/>
                  <a:t>月</a:t>
                </a:r>
                <a:r>
                  <a:rPr lang="en-US" altLang="ja-JP" dirty="0"/>
                  <a:t>12</a:t>
                </a:r>
                <a:r>
                  <a:rPr lang="ja-JP" altLang="en-US" dirty="0"/>
                  <a:t>日</a:t>
                </a:r>
                <a:endParaRPr lang="en-US" altLang="ja-JP" dirty="0"/>
              </a:p>
              <a:p>
                <a:pPr lvl="1"/>
                <a:r>
                  <a:rPr lang="ja-JP" altLang="en-US" dirty="0"/>
                  <a:t>学習：</a:t>
                </a:r>
                <a:r>
                  <a:rPr lang="en-US" altLang="ja-JP" dirty="0"/>
                  <a:t>756</a:t>
                </a:r>
                <a:r>
                  <a:rPr lang="ja-JP" altLang="en-US" dirty="0"/>
                  <a:t>日間，予測結果の評価：</a:t>
                </a:r>
                <a:r>
                  <a:rPr lang="en-US" altLang="ja-JP" dirty="0"/>
                  <a:t>30</a:t>
                </a:r>
                <a:r>
                  <a:rPr lang="ja-JP" altLang="en-US" dirty="0"/>
                  <a:t>日間</a:t>
                </a:r>
                <a:endParaRPr lang="en-US" altLang="ja-JP" dirty="0"/>
              </a:p>
              <a:p>
                <a:endParaRPr kumimoji="1" lang="en-US" altLang="ja-JP" dirty="0"/>
              </a:p>
              <a:p>
                <a:endParaRPr lang="en-US" altLang="ja-JP" dirty="0"/>
              </a:p>
              <a:p>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66A4F8B-8035-FD29-5A80-F76595ED6DC0}"/>
                  </a:ext>
                </a:extLst>
              </p:cNvPr>
              <p:cNvSpPr>
                <a:spLocks noGrp="1" noRot="1" noChangeAspect="1" noMove="1" noResize="1" noEditPoints="1" noAdjustHandles="1" noChangeArrowheads="1" noChangeShapeType="1" noTextEdit="1"/>
              </p:cNvSpPr>
              <p:nvPr>
                <p:ph idx="1"/>
              </p:nvPr>
            </p:nvSpPr>
            <p:spPr>
              <a:xfrm>
                <a:off x="530772" y="1135115"/>
                <a:ext cx="11451678" cy="5041848"/>
              </a:xfrm>
              <a:blipFill>
                <a:blip r:embed="rId3"/>
                <a:stretch>
                  <a:fillRect l="-554" t="-251" r="-11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959E688-E148-5641-5C3F-92971F77A850}"/>
              </a:ext>
            </a:extLst>
          </p:cNvPr>
          <p:cNvSpPr>
            <a:spLocks noGrp="1"/>
          </p:cNvSpPr>
          <p:nvPr>
            <p:ph type="dt" sz="half" idx="10"/>
          </p:nvPr>
        </p:nvSpPr>
        <p:spPr/>
        <p:txBody>
          <a:bodyPr/>
          <a:lstStyle/>
          <a:p>
            <a:fld id="{2D06CC81-823E-45A1-B159-97E5A09C0F0F}"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en-US" altLang="ja-JP"/>
              <a:t>FIT 2022</a:t>
            </a:r>
            <a:endParaRPr lang="ja-JP" altLang="en-US" dirty="0"/>
          </a:p>
        </p:txBody>
      </p:sp>
      <p:sp>
        <p:nvSpPr>
          <p:cNvPr id="8" name="スライド番号プレースホルダー 7">
            <a:extLst>
              <a:ext uri="{FF2B5EF4-FFF2-40B4-BE49-F238E27FC236}">
                <a16:creationId xmlns:a16="http://schemas.microsoft.com/office/drawing/2014/main" id="{42EC3378-FF60-D145-EF3B-3200F0504F44}"/>
              </a:ext>
            </a:extLst>
          </p:cNvPr>
          <p:cNvSpPr>
            <a:spLocks noGrp="1"/>
          </p:cNvSpPr>
          <p:nvPr>
            <p:ph type="sldNum" sz="quarter" idx="12"/>
          </p:nvPr>
        </p:nvSpPr>
        <p:spPr/>
        <p:txBody>
          <a:bodyPr/>
          <a:lstStyle/>
          <a:p>
            <a:r>
              <a:rPr kumimoji="1" lang="en-US" altLang="ja-JP" dirty="0"/>
              <a:t>7</a:t>
            </a:r>
            <a:endParaRPr kumimoji="1" lang="ja-JP" altLang="en-US" dirty="0"/>
          </a:p>
        </p:txBody>
      </p:sp>
      <p:pic>
        <p:nvPicPr>
          <p:cNvPr id="22" name="図 21" descr="グラフ, ヒストグラム&#10;&#10;自動的に生成された説明">
            <a:extLst>
              <a:ext uri="{FF2B5EF4-FFF2-40B4-BE49-F238E27FC236}">
                <a16:creationId xmlns:a16="http://schemas.microsoft.com/office/drawing/2014/main" id="{7FDE2D7F-2F97-32F8-8A09-38552155E152}"/>
              </a:ext>
            </a:extLst>
          </p:cNvPr>
          <p:cNvPicPr>
            <a:picLocks noChangeAspect="1"/>
          </p:cNvPicPr>
          <p:nvPr/>
        </p:nvPicPr>
        <p:blipFill rotWithShape="1">
          <a:blip r:embed="rId4"/>
          <a:srcRect t="5766" r="8513"/>
          <a:stretch/>
        </p:blipFill>
        <p:spPr>
          <a:xfrm>
            <a:off x="480963" y="4209038"/>
            <a:ext cx="3423801" cy="2644954"/>
          </a:xfrm>
          <a:prstGeom prst="rect">
            <a:avLst/>
          </a:prstGeom>
        </p:spPr>
      </p:pic>
      <p:pic>
        <p:nvPicPr>
          <p:cNvPr id="24" name="図 23" descr="グラフ, ヒストグラム&#10;&#10;自動的に生成された説明">
            <a:extLst>
              <a:ext uri="{FF2B5EF4-FFF2-40B4-BE49-F238E27FC236}">
                <a16:creationId xmlns:a16="http://schemas.microsoft.com/office/drawing/2014/main" id="{46CF7B67-DEEF-2FB8-0AE6-F001F02E303E}"/>
              </a:ext>
            </a:extLst>
          </p:cNvPr>
          <p:cNvPicPr>
            <a:picLocks noChangeAspect="1"/>
          </p:cNvPicPr>
          <p:nvPr/>
        </p:nvPicPr>
        <p:blipFill rotWithShape="1">
          <a:blip r:embed="rId5"/>
          <a:srcRect t="5766" r="8513"/>
          <a:stretch/>
        </p:blipFill>
        <p:spPr>
          <a:xfrm>
            <a:off x="4359193" y="4217777"/>
            <a:ext cx="3423801" cy="2644954"/>
          </a:xfrm>
          <a:prstGeom prst="rect">
            <a:avLst/>
          </a:prstGeom>
        </p:spPr>
      </p:pic>
      <p:pic>
        <p:nvPicPr>
          <p:cNvPr id="28" name="図 27" descr="グラフ, 折れ線グラフ, ヒストグラム&#10;&#10;自動的に生成された説明">
            <a:extLst>
              <a:ext uri="{FF2B5EF4-FFF2-40B4-BE49-F238E27FC236}">
                <a16:creationId xmlns:a16="http://schemas.microsoft.com/office/drawing/2014/main" id="{176D6316-8A38-7471-9FE1-309FF16BCCD0}"/>
              </a:ext>
            </a:extLst>
          </p:cNvPr>
          <p:cNvPicPr>
            <a:picLocks noChangeAspect="1"/>
          </p:cNvPicPr>
          <p:nvPr/>
        </p:nvPicPr>
        <p:blipFill rotWithShape="1">
          <a:blip r:embed="rId6"/>
          <a:srcRect t="5766" r="8513"/>
          <a:stretch/>
        </p:blipFill>
        <p:spPr>
          <a:xfrm>
            <a:off x="530772" y="4217777"/>
            <a:ext cx="3423801" cy="2644954"/>
          </a:xfrm>
          <a:prstGeom prst="rect">
            <a:avLst/>
          </a:prstGeom>
        </p:spPr>
      </p:pic>
      <p:pic>
        <p:nvPicPr>
          <p:cNvPr id="11" name="図 10" descr="グラフ, ヒストグラム&#10;&#10;自動的に生成された説明">
            <a:extLst>
              <a:ext uri="{FF2B5EF4-FFF2-40B4-BE49-F238E27FC236}">
                <a16:creationId xmlns:a16="http://schemas.microsoft.com/office/drawing/2014/main" id="{2F7373DD-2DCA-DFED-9EB8-4CB0F9EA669C}"/>
              </a:ext>
            </a:extLst>
          </p:cNvPr>
          <p:cNvPicPr>
            <a:picLocks noChangeAspect="1"/>
          </p:cNvPicPr>
          <p:nvPr/>
        </p:nvPicPr>
        <p:blipFill rotWithShape="1">
          <a:blip r:embed="rId7"/>
          <a:srcRect t="5453" r="8513"/>
          <a:stretch/>
        </p:blipFill>
        <p:spPr>
          <a:xfrm>
            <a:off x="8237425" y="4209038"/>
            <a:ext cx="3412463" cy="2644954"/>
          </a:xfrm>
          <a:prstGeom prst="rect">
            <a:avLst/>
          </a:prstGeom>
        </p:spPr>
      </p:pic>
    </p:spTree>
    <p:extLst>
      <p:ext uri="{BB962C8B-B14F-4D97-AF65-F5344CB8AC3E}">
        <p14:creationId xmlns:p14="http://schemas.microsoft.com/office/powerpoint/2010/main" val="3964971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による時系列予測：評価指標 実験</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337378" cy="5380506"/>
              </a:xfrm>
            </p:spPr>
            <p:txBody>
              <a:bodyPr>
                <a:noAutofit/>
              </a:bodyPr>
              <a:lstStyle/>
              <a:p>
                <a:pPr marL="0" indent="0">
                  <a:buNone/>
                </a:pPr>
                <a:r>
                  <a:rPr lang="ja-JP" altLang="en-US" u="sng" dirty="0"/>
                  <a:t>評価指標</a:t>
                </a:r>
                <a:endParaRPr lang="en-US" altLang="ja-JP" u="sng" dirty="0"/>
              </a:p>
              <a:p>
                <a:r>
                  <a:rPr lang="en-US" altLang="ja-JP"/>
                  <a:t>RMSE</a:t>
                </a:r>
                <a:r>
                  <a:rPr lang="en-US" altLang="ja-JP" dirty="0"/>
                  <a:t>(</a:t>
                </a:r>
                <a:r>
                  <a:rPr lang="ja-JP" altLang="en-US" dirty="0"/>
                  <a:t>二乗平均平方根誤差</a:t>
                </a:r>
                <a:r>
                  <a:rPr lang="en-US" altLang="ja-JP" dirty="0"/>
                  <a:t>)</a:t>
                </a:r>
                <a:r>
                  <a:rPr lang="ja-JP" altLang="en-US" dirty="0"/>
                  <a:t>：</a:t>
                </a:r>
                <a14:m>
                  <m:oMath xmlns:m="http://schemas.openxmlformats.org/officeDocument/2006/math">
                    <m:r>
                      <a:rPr kumimoji="1" lang="en-US" altLang="ja-JP" b="0" i="1" smtClean="0">
                        <a:latin typeface="Cambria Math" panose="02040503050406030204" pitchFamily="18" charset="0"/>
                      </a:rPr>
                      <m:t>𝑅𝑀𝑆𝐸</m:t>
                    </m:r>
                    <m:r>
                      <a:rPr kumimoji="1" lang="en-US" altLang="ja-JP" b="0" i="1" smtClean="0">
                        <a:latin typeface="Cambria Math" panose="02040503050406030204" pitchFamily="18" charset="0"/>
                      </a:rPr>
                      <m:t>=</m:t>
                    </m:r>
                    <m:rad>
                      <m:radPr>
                        <m:degHide m:val="on"/>
                        <m:ctrlPr>
                          <a:rPr kumimoji="1" lang="en-US" altLang="ja-JP" b="0" i="1" smtClean="0">
                            <a:latin typeface="Cambria Math" panose="02040503050406030204" pitchFamily="18" charset="0"/>
                          </a:rPr>
                        </m:ctrlPr>
                      </m:radPr>
                      <m:deg/>
                      <m:e>
                        <m:f>
                          <m:fPr>
                            <m:ctrlPr>
                              <a:rPr kumimoji="1" lang="en-US" altLang="ja-JP" b="0" i="1" smtClean="0">
                                <a:latin typeface="Cambria Math" panose="02040503050406030204" pitchFamily="18" charset="0"/>
                              </a:rPr>
                            </m:ctrlPr>
                          </m:fPr>
                          <m:num>
                            <m:r>
                              <a:rPr kumimoji="1" lang="en-US" altLang="ja-JP" b="0" i="1" smtClean="0">
                                <a:latin typeface="Cambria Math" panose="02040503050406030204" pitchFamily="18" charset="0"/>
                              </a:rPr>
                              <m:t>1</m:t>
                            </m:r>
                          </m:num>
                          <m:den>
                            <m:r>
                              <a:rPr kumimoji="1" lang="en-US" altLang="ja-JP" b="0" i="1" smtClean="0">
                                <a:latin typeface="Cambria Math" panose="02040503050406030204" pitchFamily="18" charset="0"/>
                              </a:rPr>
                              <m:t>𝑁</m:t>
                            </m:r>
                          </m:den>
                        </m:f>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p>
                              <m:sSupPr>
                                <m:ctrlPr>
                                  <a:rPr kumimoji="1" lang="en-US" altLang="ja-JP" b="0" i="1" smtClean="0">
                                    <a:latin typeface="Cambria Math" panose="02040503050406030204" pitchFamily="18" charset="0"/>
                                  </a:rPr>
                                </m:ctrlPr>
                              </m:sSupPr>
                              <m:e>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𝑓</m:t>
                                        </m:r>
                                      </m:e>
                                      <m:sub>
                                        <m:r>
                                          <a:rPr kumimoji="1" lang="en-US" altLang="ja-JP" b="0" i="1" smtClean="0">
                                            <a:latin typeface="Cambria Math" panose="02040503050406030204" pitchFamily="18" charset="0"/>
                                          </a:rPr>
                                          <m:t>𝑡</m:t>
                                        </m:r>
                                      </m:sub>
                                    </m:sSub>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𝑦</m:t>
                                        </m:r>
                                      </m:e>
                                      <m:sub>
                                        <m:r>
                                          <a:rPr kumimoji="1" lang="en-US" altLang="ja-JP" b="0" i="1" smtClean="0">
                                            <a:latin typeface="Cambria Math" panose="02040503050406030204" pitchFamily="18" charset="0"/>
                                          </a:rPr>
                                          <m:t>𝑡</m:t>
                                        </m:r>
                                      </m:sub>
                                    </m:sSub>
                                  </m:e>
                                </m:d>
                              </m:e>
                              <m:sup>
                                <m:r>
                                  <a:rPr kumimoji="1" lang="en-US" altLang="ja-JP" b="0" i="1" smtClean="0">
                                    <a:latin typeface="Cambria Math" panose="02040503050406030204" pitchFamily="18" charset="0"/>
                                  </a:rPr>
                                  <m:t>2</m:t>
                                </m:r>
                              </m:sup>
                            </m:sSup>
                          </m:e>
                        </m:nary>
                      </m:e>
                    </m:rad>
                  </m:oMath>
                </a14:m>
                <a:endParaRPr lang="en-US" altLang="ja-JP" u="sng" dirty="0"/>
              </a:p>
              <a:p>
                <a:r>
                  <a:rPr lang="en-US" altLang="ja-JP" dirty="0"/>
                  <a:t>MAPE(</a:t>
                </a:r>
                <a:r>
                  <a:rPr lang="ja-JP" altLang="en-US" dirty="0"/>
                  <a:t>平均絶対パーセント誤差</a:t>
                </a:r>
                <a:r>
                  <a:rPr lang="en-US" altLang="ja-JP" dirty="0"/>
                  <a:t>)</a:t>
                </a:r>
                <a:r>
                  <a:rPr lang="ja-JP" altLang="en-US" dirty="0"/>
                  <a:t>：</a:t>
                </a:r>
                <a14:m>
                  <m:oMath xmlns:m="http://schemas.openxmlformats.org/officeDocument/2006/math">
                    <m:r>
                      <a:rPr lang="en-US" altLang="ja-JP" b="0" i="1" smtClean="0">
                        <a:latin typeface="Cambria Math" panose="02040503050406030204" pitchFamily="18" charset="0"/>
                      </a:rPr>
                      <m:t>𝑀𝐴𝑃𝐸</m:t>
                    </m:r>
                    <m:r>
                      <a:rPr lang="en-US" altLang="ja-JP" b="0" i="1" smtClean="0">
                        <a:latin typeface="Cambria Math" panose="02040503050406030204" pitchFamily="18" charset="0"/>
                      </a:rPr>
                      <m:t>=</m:t>
                    </m:r>
                    <m:f>
                      <m:fPr>
                        <m:ctrlPr>
                          <a:rPr lang="en-US" altLang="ja-JP" b="0" i="1" smtClean="0">
                            <a:latin typeface="Cambria Math" panose="02040503050406030204" pitchFamily="18" charset="0"/>
                          </a:rPr>
                        </m:ctrlPr>
                      </m:fPr>
                      <m:num>
                        <m:r>
                          <a:rPr lang="en-US" altLang="ja-JP" b="0" i="1" smtClean="0">
                            <a:latin typeface="Cambria Math" panose="02040503050406030204" pitchFamily="18" charset="0"/>
                          </a:rPr>
                          <m:t>100</m:t>
                        </m:r>
                      </m:num>
                      <m:den>
                        <m:r>
                          <a:rPr lang="en-US" altLang="ja-JP" b="0" i="1" smtClean="0">
                            <a:latin typeface="Cambria Math" panose="02040503050406030204" pitchFamily="18" charset="0"/>
                          </a:rPr>
                          <m:t>𝑛</m:t>
                        </m:r>
                      </m:den>
                    </m:f>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𝑡</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d>
                          <m:dPr>
                            <m:begChr m:val="|"/>
                            <m:endChr m:val="|"/>
                            <m:ctrlPr>
                              <a:rPr lang="en-US" altLang="ja-JP" b="0" i="1" smtClean="0">
                                <a:latin typeface="Cambria Math" panose="02040503050406030204" pitchFamily="18" charset="0"/>
                              </a:rPr>
                            </m:ctrlPr>
                          </m:dPr>
                          <m:e>
                            <m:f>
                              <m:fPr>
                                <m:ctrlPr>
                                  <a:rPr lang="en-US" altLang="ja-JP" b="0" i="1" smtClean="0">
                                    <a:latin typeface="Cambria Math" panose="02040503050406030204" pitchFamily="18" charset="0"/>
                                  </a:rPr>
                                </m:ctrlPr>
                              </m:fPr>
                              <m:num>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𝑡</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𝑦</m:t>
                                    </m:r>
                                  </m:e>
                                  <m:sub>
                                    <m:r>
                                      <a:rPr lang="en-US" altLang="ja-JP" i="1">
                                        <a:latin typeface="Cambria Math" panose="02040503050406030204" pitchFamily="18" charset="0"/>
                                      </a:rPr>
                                      <m:t>𝑡</m:t>
                                    </m:r>
                                  </m:sub>
                                </m:sSub>
                              </m:num>
                              <m:den>
                                <m:sSub>
                                  <m:sSubPr>
                                    <m:ctrlPr>
                                      <a:rPr lang="en-US" altLang="ja-JP" i="1">
                                        <a:latin typeface="Cambria Math" panose="02040503050406030204" pitchFamily="18" charset="0"/>
                                      </a:rPr>
                                    </m:ctrlPr>
                                  </m:sSubPr>
                                  <m:e>
                                    <m:r>
                                      <a:rPr lang="en-US" altLang="ja-JP" i="1">
                                        <a:latin typeface="Cambria Math" panose="02040503050406030204" pitchFamily="18" charset="0"/>
                                      </a:rPr>
                                      <m:t>𝑓</m:t>
                                    </m:r>
                                  </m:e>
                                  <m:sub>
                                    <m:r>
                                      <a:rPr lang="en-US" altLang="ja-JP" i="1">
                                        <a:latin typeface="Cambria Math" panose="02040503050406030204" pitchFamily="18" charset="0"/>
                                      </a:rPr>
                                      <m:t>𝑡</m:t>
                                    </m:r>
                                  </m:sub>
                                </m:sSub>
                              </m:den>
                            </m:f>
                          </m:e>
                        </m:d>
                      </m:e>
                    </m:nary>
                  </m:oMath>
                </a14:m>
                <a:endParaRPr lang="en-US" altLang="ja-JP" dirty="0"/>
              </a:p>
              <a:p>
                <a:pPr marL="0" indent="0">
                  <a:buNone/>
                </a:pPr>
                <a:r>
                  <a:rPr lang="ja-JP" altLang="en-US" u="sng" dirty="0"/>
                  <a:t>実験</a:t>
                </a:r>
                <a:endParaRPr lang="en-US" altLang="ja-JP" u="sng" dirty="0"/>
              </a:p>
              <a:p>
                <a:r>
                  <a:rPr lang="ja-JP" altLang="en-US" dirty="0"/>
                  <a:t>入力データ：</a:t>
                </a:r>
                <a:r>
                  <a:rPr lang="en-US" altLang="ja-JP" dirty="0"/>
                  <a:t>Covid-19</a:t>
                </a:r>
                <a:r>
                  <a:rPr lang="ja-JP" altLang="en-US" dirty="0"/>
                  <a:t>の日毎の新規陽性患者数，</a:t>
                </a:r>
                <a14:m>
                  <m:oMath xmlns:m="http://schemas.openxmlformats.org/officeDocument/2006/math">
                    <m:r>
                      <a:rPr lang="en-US" altLang="ja-JP" b="0" i="1" smtClean="0">
                        <a:solidFill>
                          <a:schemeClr val="tx1"/>
                        </a:solidFill>
                        <a:latin typeface="Cambria Math" panose="02040503050406030204" pitchFamily="18" charset="0"/>
                      </a:rPr>
                      <m:t>𝑘</m:t>
                    </m:r>
                  </m:oMath>
                </a14:m>
                <a:r>
                  <a:rPr lang="ja-JP" altLang="en-US" dirty="0">
                    <a:solidFill>
                      <a:schemeClr val="tx1"/>
                    </a:solidFill>
                  </a:rPr>
                  <a:t>ピーク近似データ</a:t>
                </a:r>
                <a:r>
                  <a:rPr lang="ja-JP" altLang="en-US" dirty="0"/>
                  <a:t>，死者数，回復者数</a:t>
                </a:r>
                <a:endParaRPr lang="en-US" altLang="ja-JP" dirty="0"/>
              </a:p>
              <a:p>
                <a:pPr lvl="1"/>
                <a:r>
                  <a:rPr lang="ja-JP" altLang="en-US" dirty="0"/>
                  <a:t>期間：</a:t>
                </a:r>
                <a:r>
                  <a:rPr lang="en-US" altLang="ja-JP" dirty="0"/>
                  <a:t>2020</a:t>
                </a:r>
                <a:r>
                  <a:rPr lang="ja-JP" altLang="en-US" dirty="0"/>
                  <a:t>年</a:t>
                </a:r>
                <a:r>
                  <a:rPr lang="en-US" altLang="ja-JP" dirty="0"/>
                  <a:t>1</a:t>
                </a:r>
                <a:r>
                  <a:rPr lang="ja-JP" altLang="en-US" dirty="0"/>
                  <a:t>月</a:t>
                </a:r>
                <a:r>
                  <a:rPr lang="en-US" altLang="ja-JP" dirty="0"/>
                  <a:t>16</a:t>
                </a:r>
                <a:r>
                  <a:rPr lang="ja-JP" altLang="en-US" dirty="0"/>
                  <a:t>日～</a:t>
                </a:r>
                <a:r>
                  <a:rPr lang="en-US" altLang="ja-JP" dirty="0"/>
                  <a:t>2022</a:t>
                </a:r>
                <a:r>
                  <a:rPr lang="ja-JP" altLang="en-US" dirty="0"/>
                  <a:t>年</a:t>
                </a:r>
                <a:r>
                  <a:rPr lang="en-US" altLang="ja-JP" dirty="0"/>
                  <a:t>3</a:t>
                </a:r>
                <a:r>
                  <a:rPr lang="ja-JP" altLang="en-US" dirty="0"/>
                  <a:t>月</a:t>
                </a:r>
                <a:r>
                  <a:rPr lang="en-US" altLang="ja-JP" dirty="0"/>
                  <a:t>12</a:t>
                </a:r>
                <a:r>
                  <a:rPr lang="ja-JP" altLang="en-US" dirty="0"/>
                  <a:t>日</a:t>
                </a:r>
                <a:endParaRPr lang="en-US" altLang="ja-JP" dirty="0"/>
              </a:p>
              <a:p>
                <a:pPr lvl="1"/>
                <a:r>
                  <a:rPr lang="ja-JP" altLang="en-US" dirty="0"/>
                  <a:t>学習：</a:t>
                </a:r>
                <a:r>
                  <a:rPr lang="en-US" altLang="ja-JP" dirty="0"/>
                  <a:t>756</a:t>
                </a:r>
                <a:r>
                  <a:rPr lang="ja-JP" altLang="en-US" dirty="0"/>
                  <a:t>日間，予測結果の評価：</a:t>
                </a:r>
                <a:r>
                  <a:rPr lang="en-US" altLang="ja-JP" dirty="0"/>
                  <a:t>30</a:t>
                </a:r>
                <a:r>
                  <a:rPr lang="ja-JP" altLang="en-US" dirty="0"/>
                  <a:t>日間</a:t>
                </a:r>
                <a:endParaRPr lang="en-US" altLang="ja-JP" dirty="0"/>
              </a:p>
              <a:p>
                <a:r>
                  <a:rPr kumimoji="1" lang="ja-JP" altLang="en-US" dirty="0"/>
                  <a:t>予測のためのステップ数は</a:t>
                </a:r>
                <a:r>
                  <a:rPr kumimoji="1" lang="en-US" altLang="ja-JP" dirty="0"/>
                  <a:t>30</a:t>
                </a:r>
                <a:r>
                  <a:rPr kumimoji="1" lang="ja-JP" altLang="en-US" dirty="0"/>
                  <a:t>日間</a:t>
                </a:r>
                <a:endParaRPr kumimoji="1" lang="en-US" altLang="ja-JP" dirty="0"/>
              </a:p>
              <a:p>
                <a:r>
                  <a:rPr lang="ja-JP" altLang="en-US" dirty="0"/>
                  <a:t>ハイパーパラメータの探索</a:t>
                </a:r>
                <a:endParaRPr lang="en-US" altLang="ja-JP" dirty="0"/>
              </a:p>
              <a:p>
                <a:pPr lvl="1"/>
                <a:r>
                  <a:rPr lang="en-US" altLang="ja-JP" dirty="0"/>
                  <a:t>LSTM</a:t>
                </a:r>
                <a:r>
                  <a:rPr lang="ja-JP" altLang="en-US" dirty="0"/>
                  <a:t>の層の数，隠れ層のユニット数，ドロップアウト，</a:t>
                </a:r>
                <a:endParaRPr lang="en-US" altLang="ja-JP" dirty="0"/>
              </a:p>
              <a:p>
                <a:pPr marL="457200" lvl="1" indent="0">
                  <a:buNone/>
                </a:pPr>
                <a:r>
                  <a:rPr lang="en-US" altLang="ja-JP" dirty="0"/>
                  <a:t> </a:t>
                </a:r>
                <a:r>
                  <a:rPr lang="ja-JP" altLang="en-US" dirty="0"/>
                  <a:t>   最適化アルゴリズム，学習率について検討</a:t>
                </a:r>
                <a:endParaRPr lang="en-US" altLang="ja-JP" dirty="0"/>
              </a:p>
              <a:p>
                <a:pPr lvl="1"/>
                <a:r>
                  <a:rPr kumimoji="1" lang="en-US" altLang="ja-JP" dirty="0" err="1"/>
                  <a:t>Optuna</a:t>
                </a:r>
                <a:r>
                  <a:rPr kumimoji="1" lang="ja-JP" altLang="en-US" dirty="0"/>
                  <a:t>を導入し探索</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B66A4F8B-8035-FD29-5A80-F76595ED6DC0}"/>
                  </a:ext>
                </a:extLst>
              </p:cNvPr>
              <p:cNvSpPr>
                <a:spLocks noGrp="1" noRot="1" noChangeAspect="1" noMove="1" noResize="1" noEditPoints="1" noAdjustHandles="1" noChangeArrowheads="1" noChangeShapeType="1" noTextEdit="1"/>
              </p:cNvSpPr>
              <p:nvPr>
                <p:ph idx="1"/>
              </p:nvPr>
            </p:nvSpPr>
            <p:spPr>
              <a:xfrm>
                <a:off x="530772" y="1135115"/>
                <a:ext cx="11337378" cy="5380506"/>
              </a:xfrm>
              <a:blipFill>
                <a:blip r:embed="rId2"/>
                <a:stretch>
                  <a:fillRect l="-559" t="-235" b="-235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959E688-E148-5641-5C3F-92971F77A850}"/>
              </a:ext>
            </a:extLst>
          </p:cNvPr>
          <p:cNvSpPr>
            <a:spLocks noGrp="1"/>
          </p:cNvSpPr>
          <p:nvPr>
            <p:ph type="dt" sz="half" idx="10"/>
          </p:nvPr>
        </p:nvSpPr>
        <p:spPr/>
        <p:txBody>
          <a:bodyPr/>
          <a:lstStyle/>
          <a:p>
            <a:fld id="{669302BA-C9D4-49CB-9397-C4A45CFF2DF1}"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en-US" altLang="ja-JP"/>
              <a:t>FIT 2022</a:t>
            </a:r>
            <a:endParaRPr lang="ja-JP" altLang="en-US" dirty="0"/>
          </a:p>
        </p:txBody>
      </p:sp>
      <p:sp>
        <p:nvSpPr>
          <p:cNvPr id="8" name="スライド番号プレースホルダー 7">
            <a:extLst>
              <a:ext uri="{FF2B5EF4-FFF2-40B4-BE49-F238E27FC236}">
                <a16:creationId xmlns:a16="http://schemas.microsoft.com/office/drawing/2014/main" id="{42EC3378-FF60-D145-EF3B-3200F0504F44}"/>
              </a:ext>
            </a:extLst>
          </p:cNvPr>
          <p:cNvSpPr>
            <a:spLocks noGrp="1"/>
          </p:cNvSpPr>
          <p:nvPr>
            <p:ph type="sldNum" sz="quarter" idx="12"/>
          </p:nvPr>
        </p:nvSpPr>
        <p:spPr/>
        <p:txBody>
          <a:bodyPr/>
          <a:lstStyle/>
          <a:p>
            <a:r>
              <a:rPr lang="en-US" altLang="ja-JP" dirty="0"/>
              <a:t>8</a:t>
            </a:r>
            <a:endParaRPr kumimoji="1" lang="ja-JP" altLang="en-US" dirty="0"/>
          </a:p>
        </p:txBody>
      </p:sp>
      <p:graphicFrame>
        <p:nvGraphicFramePr>
          <p:cNvPr id="12" name="表 7">
            <a:extLst>
              <a:ext uri="{FF2B5EF4-FFF2-40B4-BE49-F238E27FC236}">
                <a16:creationId xmlns:a16="http://schemas.microsoft.com/office/drawing/2014/main" id="{02418FCC-461E-9FD5-35AF-A2460B31D022}"/>
              </a:ext>
            </a:extLst>
          </p:cNvPr>
          <p:cNvGraphicFramePr>
            <a:graphicFrameLocks noGrp="1"/>
          </p:cNvGraphicFramePr>
          <p:nvPr>
            <p:extLst>
              <p:ext uri="{D42A27DB-BD31-4B8C-83A1-F6EECF244321}">
                <p14:modId xmlns:p14="http://schemas.microsoft.com/office/powerpoint/2010/main" val="3295312062"/>
              </p:ext>
            </p:extLst>
          </p:nvPr>
        </p:nvGraphicFramePr>
        <p:xfrm>
          <a:off x="7704679" y="4002269"/>
          <a:ext cx="3562407" cy="2377440"/>
        </p:xfrm>
        <a:graphic>
          <a:graphicData uri="http://schemas.openxmlformats.org/drawingml/2006/table">
            <a:tbl>
              <a:tblPr firstRow="1" bandRow="1">
                <a:tableStyleId>{5C22544A-7EE6-4342-B048-85BDC9FD1C3A}</a:tableStyleId>
              </a:tblPr>
              <a:tblGrid>
                <a:gridCol w="2554407">
                  <a:extLst>
                    <a:ext uri="{9D8B030D-6E8A-4147-A177-3AD203B41FA5}">
                      <a16:colId xmlns:a16="http://schemas.microsoft.com/office/drawing/2014/main" val="1254685076"/>
                    </a:ext>
                  </a:extLst>
                </a:gridCol>
                <a:gridCol w="1008000">
                  <a:extLst>
                    <a:ext uri="{9D8B030D-6E8A-4147-A177-3AD203B41FA5}">
                      <a16:colId xmlns:a16="http://schemas.microsoft.com/office/drawing/2014/main" val="476562520"/>
                    </a:ext>
                  </a:extLst>
                </a:gridCol>
              </a:tblGrid>
              <a:tr h="370840">
                <a:tc gridSpan="2">
                  <a:txBody>
                    <a:bodyPr/>
                    <a:lstStyle/>
                    <a:p>
                      <a:pPr algn="ctr"/>
                      <a:r>
                        <a:rPr kumimoji="1" lang="ja-JP" altLang="en-US" sz="2000" b="0" dirty="0">
                          <a:solidFill>
                            <a:sysClr val="windowText" lastClr="000000"/>
                          </a:solidFill>
                          <a:latin typeface="メイリオ" panose="020B0604030504040204" pitchFamily="50" charset="-128"/>
                          <a:ea typeface="メイリオ" panose="020B0604030504040204" pitchFamily="50" charset="-128"/>
                        </a:rPr>
                        <a:t>ハイパーパラメータ</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kumimoji="1" lang="ja-JP" altLang="en-US" sz="2000" b="0" dirty="0">
                        <a:solidFill>
                          <a:sysClr val="windowText" lastClr="000000"/>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430968"/>
                  </a:ext>
                </a:extLst>
              </a:tr>
              <a:tr h="370840">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層の数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２</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655014"/>
                  </a:ext>
                </a:extLst>
              </a:tr>
              <a:tr h="370840">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隠れ層のユニット数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2000" b="0" dirty="0">
                          <a:solidFill>
                            <a:sysClr val="windowText" lastClr="000000"/>
                          </a:solidFill>
                          <a:latin typeface="メイリオ" panose="020B0604030504040204" pitchFamily="50" charset="-128"/>
                          <a:ea typeface="メイリオ" panose="020B0604030504040204" pitchFamily="50" charset="-128"/>
                        </a:rPr>
                        <a:t>144</a:t>
                      </a:r>
                      <a:endParaRPr kumimoji="1" lang="ja-JP" altLang="en-US" sz="2000" b="0" dirty="0">
                        <a:solidFill>
                          <a:sysClr val="windowText" lastClr="000000"/>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9887774"/>
                  </a:ext>
                </a:extLst>
              </a:tr>
              <a:tr h="370840">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ドロップアウト</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2000" b="0" dirty="0">
                          <a:solidFill>
                            <a:sysClr val="windowText" lastClr="000000"/>
                          </a:solidFill>
                          <a:latin typeface="メイリオ" panose="020B0604030504040204" pitchFamily="50" charset="-128"/>
                          <a:ea typeface="メイリオ" panose="020B0604030504040204" pitchFamily="50" charset="-128"/>
                        </a:rPr>
                        <a:t>0.17</a:t>
                      </a:r>
                      <a:endParaRPr kumimoji="1" lang="ja-JP" altLang="en-US" sz="2000" b="0" dirty="0">
                        <a:solidFill>
                          <a:sysClr val="windowText" lastClr="000000"/>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63673202"/>
                  </a:ext>
                </a:extLst>
              </a:tr>
              <a:tr h="370840">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最適化アルゴリズム</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2000" b="0" dirty="0">
                          <a:solidFill>
                            <a:sysClr val="windowText" lastClr="000000"/>
                          </a:solidFill>
                          <a:latin typeface="メイリオ" panose="020B0604030504040204" pitchFamily="50" charset="-128"/>
                          <a:ea typeface="メイリオ" panose="020B0604030504040204" pitchFamily="50" charset="-128"/>
                        </a:rPr>
                        <a:t>Adam</a:t>
                      </a:r>
                      <a:endParaRPr kumimoji="1" lang="ja-JP" altLang="en-US" sz="2000" b="0" dirty="0">
                        <a:solidFill>
                          <a:sysClr val="windowText" lastClr="000000"/>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30394310"/>
                  </a:ext>
                </a:extLst>
              </a:tr>
              <a:tr h="370840">
                <a:tc>
                  <a:txBody>
                    <a:bodyPr/>
                    <a:lstStyle/>
                    <a:p>
                      <a:r>
                        <a:rPr kumimoji="1" lang="ja-JP" altLang="en-US" sz="2000" b="0" dirty="0">
                          <a:solidFill>
                            <a:sysClr val="windowText" lastClr="000000"/>
                          </a:solidFill>
                          <a:latin typeface="メイリオ" panose="020B0604030504040204" pitchFamily="50" charset="-128"/>
                          <a:ea typeface="メイリオ" panose="020B0604030504040204" pitchFamily="50" charset="-128"/>
                        </a:rPr>
                        <a:t>学習率</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kumimoji="1" lang="en-US" altLang="ja-JP" sz="2000" b="0" dirty="0">
                          <a:solidFill>
                            <a:sysClr val="windowText" lastClr="000000"/>
                          </a:solidFill>
                          <a:latin typeface="メイリオ" panose="020B0604030504040204" pitchFamily="50" charset="-128"/>
                          <a:ea typeface="メイリオ" panose="020B0604030504040204" pitchFamily="50" charset="-128"/>
                        </a:rPr>
                        <a:t>0.001</a:t>
                      </a:r>
                      <a:endParaRPr kumimoji="1" lang="ja-JP" altLang="en-US" sz="2000" b="0" dirty="0">
                        <a:solidFill>
                          <a:sysClr val="windowText" lastClr="000000"/>
                        </a:solidFill>
                        <a:latin typeface="メイリオ" panose="020B0604030504040204" pitchFamily="50" charset="-128"/>
                        <a:ea typeface="メイリオ" panose="020B0604030504040204" pitchFamily="50" charset="-128"/>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13138667"/>
                  </a:ext>
                </a:extLst>
              </a:tr>
            </a:tbl>
          </a:graphicData>
        </a:graphic>
      </p:graphicFrame>
    </p:spTree>
    <p:extLst>
      <p:ext uri="{BB962C8B-B14F-4D97-AF65-F5344CB8AC3E}">
        <p14:creationId xmlns:p14="http://schemas.microsoft.com/office/powerpoint/2010/main" val="3931027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CCCA1-717B-D7E6-3AB0-143696C0FB90}"/>
              </a:ext>
            </a:extLst>
          </p:cNvPr>
          <p:cNvSpPr>
            <a:spLocks noGrp="1"/>
          </p:cNvSpPr>
          <p:nvPr>
            <p:ph type="title"/>
          </p:nvPr>
        </p:nvSpPr>
        <p:spPr/>
        <p:txBody>
          <a:bodyPr/>
          <a:lstStyle/>
          <a:p>
            <a:r>
              <a:rPr kumimoji="1" lang="en-US" altLang="ja-JP" dirty="0"/>
              <a:t>LSTM</a:t>
            </a:r>
            <a:r>
              <a:rPr kumimoji="1" lang="ja-JP" altLang="en-US" dirty="0"/>
              <a:t>による時系列予測：結果と考察</a:t>
            </a:r>
          </a:p>
        </p:txBody>
      </p:sp>
      <p:sp>
        <p:nvSpPr>
          <p:cNvPr id="4" name="日付プレースホルダー 3">
            <a:extLst>
              <a:ext uri="{FF2B5EF4-FFF2-40B4-BE49-F238E27FC236}">
                <a16:creationId xmlns:a16="http://schemas.microsoft.com/office/drawing/2014/main" id="{0C44D0A0-6114-681F-D099-A6A10B1A0EBA}"/>
              </a:ext>
            </a:extLst>
          </p:cNvPr>
          <p:cNvSpPr>
            <a:spLocks noGrp="1"/>
          </p:cNvSpPr>
          <p:nvPr>
            <p:ph type="dt" sz="half" idx="10"/>
          </p:nvPr>
        </p:nvSpPr>
        <p:spPr/>
        <p:txBody>
          <a:bodyPr/>
          <a:lstStyle/>
          <a:p>
            <a:fld id="{368BB6C6-69BA-479D-9B83-E3479D11E192}"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B2F19440-C93C-A7C6-E45E-28807A25F1C9}"/>
              </a:ext>
            </a:extLst>
          </p:cNvPr>
          <p:cNvSpPr>
            <a:spLocks noGrp="1"/>
          </p:cNvSpPr>
          <p:nvPr>
            <p:ph type="ftr" sz="quarter" idx="11"/>
          </p:nvPr>
        </p:nvSpPr>
        <p:spPr/>
        <p:txBody>
          <a:bodyPr/>
          <a:lstStyle/>
          <a:p>
            <a:r>
              <a:rPr lang="en-US" altLang="ja-JP"/>
              <a:t>FIT 2022</a:t>
            </a:r>
            <a:endParaRPr lang="ja-JP" altLang="en-US" dirty="0"/>
          </a:p>
        </p:txBody>
      </p:sp>
      <p:grpSp>
        <p:nvGrpSpPr>
          <p:cNvPr id="12" name="グループ化 11">
            <a:extLst>
              <a:ext uri="{FF2B5EF4-FFF2-40B4-BE49-F238E27FC236}">
                <a16:creationId xmlns:a16="http://schemas.microsoft.com/office/drawing/2014/main" id="{A93F3366-81AF-EC73-189F-8120366EE1B7}"/>
              </a:ext>
            </a:extLst>
          </p:cNvPr>
          <p:cNvGrpSpPr/>
          <p:nvPr/>
        </p:nvGrpSpPr>
        <p:grpSpPr>
          <a:xfrm>
            <a:off x="6069611" y="1046389"/>
            <a:ext cx="5291116" cy="5622266"/>
            <a:chOff x="6069611" y="1046389"/>
            <a:chExt cx="4826102" cy="5144420"/>
          </a:xfrm>
        </p:grpSpPr>
        <p:pic>
          <p:nvPicPr>
            <p:cNvPr id="8" name="図 7" descr="グラフ, 折れ線グラフ&#10;&#10;自動的に生成された説明">
              <a:extLst>
                <a:ext uri="{FF2B5EF4-FFF2-40B4-BE49-F238E27FC236}">
                  <a16:creationId xmlns:a16="http://schemas.microsoft.com/office/drawing/2014/main" id="{C08B8DF4-8F17-97CD-65A9-395C02D05C3D}"/>
                </a:ext>
              </a:extLst>
            </p:cNvPr>
            <p:cNvPicPr>
              <a:picLocks noChangeAspect="1"/>
            </p:cNvPicPr>
            <p:nvPr/>
          </p:nvPicPr>
          <p:blipFill>
            <a:blip r:embed="rId3"/>
            <a:stretch>
              <a:fillRect/>
            </a:stretch>
          </p:blipFill>
          <p:spPr>
            <a:xfrm>
              <a:off x="6076949" y="3821298"/>
              <a:ext cx="4818764" cy="2369511"/>
            </a:xfrm>
            <a:prstGeom prst="rect">
              <a:avLst/>
            </a:prstGeom>
          </p:spPr>
        </p:pic>
        <p:pic>
          <p:nvPicPr>
            <p:cNvPr id="10" name="図 9" descr="グラフ, 折れ線グラフ&#10;&#10;自動的に生成された説明">
              <a:extLst>
                <a:ext uri="{FF2B5EF4-FFF2-40B4-BE49-F238E27FC236}">
                  <a16:creationId xmlns:a16="http://schemas.microsoft.com/office/drawing/2014/main" id="{2A9BD6DA-85C7-5C58-46B2-31F46C7170CE}"/>
                </a:ext>
              </a:extLst>
            </p:cNvPr>
            <p:cNvPicPr>
              <a:picLocks noChangeAspect="1"/>
            </p:cNvPicPr>
            <p:nvPr/>
          </p:nvPicPr>
          <p:blipFill>
            <a:blip r:embed="rId4"/>
            <a:stretch>
              <a:fillRect/>
            </a:stretch>
          </p:blipFill>
          <p:spPr>
            <a:xfrm>
              <a:off x="6069611" y="1046389"/>
              <a:ext cx="4793701" cy="2493178"/>
            </a:xfrm>
            <a:prstGeom prst="rect">
              <a:avLst/>
            </a:prstGeom>
          </p:spPr>
        </p:pic>
      </p:grpSp>
      <mc:AlternateContent xmlns:mc="http://schemas.openxmlformats.org/markup-compatibility/2006" xmlns:a14="http://schemas.microsoft.com/office/drawing/2010/main">
        <mc:Choice Requires="a14">
          <p:sp>
            <p:nvSpPr>
              <p:cNvPr id="16" name="コンテンツ プレースホルダー 15">
                <a:extLst>
                  <a:ext uri="{FF2B5EF4-FFF2-40B4-BE49-F238E27FC236}">
                    <a16:creationId xmlns:a16="http://schemas.microsoft.com/office/drawing/2014/main" id="{6B118C3A-B4EB-5629-94EB-3BB079B9D88F}"/>
                  </a:ext>
                </a:extLst>
              </p:cNvPr>
              <p:cNvSpPr>
                <a:spLocks noGrp="1"/>
              </p:cNvSpPr>
              <p:nvPr>
                <p:ph idx="1"/>
              </p:nvPr>
            </p:nvSpPr>
            <p:spPr>
              <a:xfrm>
                <a:off x="530773" y="1135115"/>
                <a:ext cx="11130454" cy="5041848"/>
              </a:xfrm>
            </p:spPr>
            <p:txBody>
              <a:bodyPr/>
              <a:lstStyle/>
              <a:p>
                <a:r>
                  <a:rPr lang="ja-JP" altLang="en-US" dirty="0"/>
                  <a:t>従来手法</a:t>
                </a:r>
                <a:endParaRPr lang="en-US" altLang="ja-JP" dirty="0"/>
              </a:p>
              <a:p>
                <a:pPr lvl="1">
                  <a:lnSpc>
                    <a:spcPct val="100000"/>
                  </a:lnSpc>
                </a:pPr>
                <a:endParaRPr lang="en-US" altLang="ja-JP" b="0" i="1" dirty="0">
                  <a:latin typeface="Cambria Math" panose="02040503050406030204" pitchFamily="18" charset="0"/>
                </a:endParaRPr>
              </a:p>
              <a:p>
                <a:pPr lvl="1">
                  <a:lnSpc>
                    <a:spcPct val="100000"/>
                  </a:lnSpc>
                </a:pPr>
                <a:endParaRPr lang="en-US" altLang="ja-JP" b="0" i="1" dirty="0">
                  <a:latin typeface="Cambria Math" panose="02040503050406030204" pitchFamily="18" charset="0"/>
                </a:endParaRPr>
              </a:p>
              <a:p>
                <a:pPr lvl="1"/>
                <a14:m>
                  <m:oMath xmlns:m="http://schemas.openxmlformats.org/officeDocument/2006/math">
                    <m:r>
                      <a:rPr lang="en-US" altLang="ja-JP" b="0" i="1" smtClean="0">
                        <a:latin typeface="Cambria Math" panose="02040503050406030204" pitchFamily="18" charset="0"/>
                      </a:rPr>
                      <m:t>𝑅𝑀𝑆𝐸</m:t>
                    </m:r>
                  </m:oMath>
                </a14:m>
                <a:r>
                  <a:rPr lang="ja-JP" altLang="en-US" dirty="0"/>
                  <a:t>：</a:t>
                </a:r>
                <a:r>
                  <a:rPr lang="en-US" altLang="ja-JP" dirty="0"/>
                  <a:t>18752</a:t>
                </a:r>
              </a:p>
              <a:p>
                <a:pPr lvl="1"/>
                <a14:m>
                  <m:oMath xmlns:m="http://schemas.openxmlformats.org/officeDocument/2006/math">
                    <m:r>
                      <a:rPr lang="en-US" altLang="ja-JP" b="0" i="1" smtClean="0">
                        <a:latin typeface="Cambria Math" panose="02040503050406030204" pitchFamily="18" charset="0"/>
                      </a:rPr>
                      <m:t>𝑀𝐴𝑃𝐸</m:t>
                    </m:r>
                  </m:oMath>
                </a14:m>
                <a:r>
                  <a:rPr lang="ja-JP" altLang="en-US" dirty="0"/>
                  <a:t>：</a:t>
                </a:r>
                <a:r>
                  <a:rPr lang="en-US" altLang="ja-JP" dirty="0"/>
                  <a:t>28.6%</a:t>
                </a:r>
              </a:p>
              <a:p>
                <a:pPr marL="0" indent="0">
                  <a:buNone/>
                </a:pPr>
                <a:endParaRPr lang="en-US" altLang="ja-JP" dirty="0"/>
              </a:p>
              <a:p>
                <a:r>
                  <a:rPr lang="ja-JP" altLang="en-US" dirty="0"/>
                  <a:t>提案手法</a:t>
                </a:r>
                <a:endParaRPr lang="en-US" altLang="ja-JP" dirty="0"/>
              </a:p>
              <a:p>
                <a:pPr lvl="1">
                  <a:lnSpc>
                    <a:spcPct val="100000"/>
                  </a:lnSpc>
                </a:pPr>
                <a:endParaRPr lang="en-US" altLang="ja-JP" b="0" i="1" dirty="0">
                  <a:latin typeface="Cambria Math" panose="02040503050406030204" pitchFamily="18" charset="0"/>
                </a:endParaRPr>
              </a:p>
              <a:p>
                <a:pPr lvl="1">
                  <a:lnSpc>
                    <a:spcPct val="100000"/>
                  </a:lnSpc>
                </a:pPr>
                <a:endParaRPr lang="en-US" altLang="ja-JP" b="0" i="1" dirty="0">
                  <a:latin typeface="Cambria Math" panose="02040503050406030204" pitchFamily="18" charset="0"/>
                </a:endParaRPr>
              </a:p>
              <a:p>
                <a:pPr lvl="1"/>
                <a14:m>
                  <m:oMath xmlns:m="http://schemas.openxmlformats.org/officeDocument/2006/math">
                    <m:r>
                      <a:rPr lang="en-US" altLang="ja-JP" b="0" i="1" smtClean="0">
                        <a:latin typeface="Cambria Math" panose="02040503050406030204" pitchFamily="18" charset="0"/>
                      </a:rPr>
                      <m:t>𝑅𝑀𝑆𝐸</m:t>
                    </m:r>
                  </m:oMath>
                </a14:m>
                <a:r>
                  <a:rPr lang="ja-JP" altLang="en-US" dirty="0"/>
                  <a:t>：</a:t>
                </a:r>
                <a:r>
                  <a:rPr lang="en-US" altLang="ja-JP" dirty="0"/>
                  <a:t>15470</a:t>
                </a:r>
              </a:p>
              <a:p>
                <a:pPr lvl="1"/>
                <a14:m>
                  <m:oMath xmlns:m="http://schemas.openxmlformats.org/officeDocument/2006/math">
                    <m:r>
                      <a:rPr lang="en-US" altLang="ja-JP" b="0" i="1" smtClean="0">
                        <a:latin typeface="Cambria Math" panose="02040503050406030204" pitchFamily="18" charset="0"/>
                      </a:rPr>
                      <m:t>𝑀𝐴𝑃𝐸</m:t>
                    </m:r>
                  </m:oMath>
                </a14:m>
                <a:r>
                  <a:rPr lang="ja-JP" altLang="en-US" dirty="0"/>
                  <a:t>：</a:t>
                </a:r>
                <a:r>
                  <a:rPr lang="en-US" altLang="ja-JP" dirty="0"/>
                  <a:t>21.4%</a:t>
                </a:r>
              </a:p>
              <a:p>
                <a:pPr marL="457200" lvl="1" indent="0">
                  <a:buNone/>
                </a:pPr>
                <a:endParaRPr lang="en-US" altLang="ja-JP" dirty="0"/>
              </a:p>
              <a:p>
                <a:endParaRPr lang="en-US" altLang="ja-JP" dirty="0"/>
              </a:p>
            </p:txBody>
          </p:sp>
        </mc:Choice>
        <mc:Fallback xmlns="">
          <p:sp>
            <p:nvSpPr>
              <p:cNvPr id="16" name="コンテンツ プレースホルダー 15">
                <a:extLst>
                  <a:ext uri="{FF2B5EF4-FFF2-40B4-BE49-F238E27FC236}">
                    <a16:creationId xmlns:a16="http://schemas.microsoft.com/office/drawing/2014/main" id="{6B118C3A-B4EB-5629-94EB-3BB079B9D88F}"/>
                  </a:ext>
                </a:extLst>
              </p:cNvPr>
              <p:cNvSpPr>
                <a:spLocks noGrp="1" noRot="1" noChangeAspect="1" noMove="1" noResize="1" noEditPoints="1" noAdjustHandles="1" noChangeArrowheads="1" noChangeShapeType="1" noTextEdit="1"/>
              </p:cNvSpPr>
              <p:nvPr>
                <p:ph idx="1"/>
              </p:nvPr>
            </p:nvSpPr>
            <p:spPr>
              <a:xfrm>
                <a:off x="530773" y="1135115"/>
                <a:ext cx="11130454" cy="5041848"/>
              </a:xfrm>
              <a:blipFill>
                <a:blip r:embed="rId5"/>
                <a:stretch>
                  <a:fillRect l="-493"/>
                </a:stretch>
              </a:blipFill>
            </p:spPr>
            <p:txBody>
              <a:bodyPr/>
              <a:lstStyle/>
              <a:p>
                <a:r>
                  <a:rPr lang="ja-JP" altLang="en-US">
                    <a:noFill/>
                  </a:rPr>
                  <a:t> </a:t>
                </a:r>
              </a:p>
            </p:txBody>
          </p:sp>
        </mc:Fallback>
      </mc:AlternateContent>
      <p:sp>
        <p:nvSpPr>
          <p:cNvPr id="3" name="スライド番号プレースホルダー 2">
            <a:extLst>
              <a:ext uri="{FF2B5EF4-FFF2-40B4-BE49-F238E27FC236}">
                <a16:creationId xmlns:a16="http://schemas.microsoft.com/office/drawing/2014/main" id="{7F361FEE-E0C5-AEAF-1E4E-0EF99E3BB48D}"/>
              </a:ext>
            </a:extLst>
          </p:cNvPr>
          <p:cNvSpPr>
            <a:spLocks noGrp="1"/>
          </p:cNvSpPr>
          <p:nvPr>
            <p:ph type="sldNum" sz="quarter" idx="12"/>
          </p:nvPr>
        </p:nvSpPr>
        <p:spPr/>
        <p:txBody>
          <a:bodyPr/>
          <a:lstStyle/>
          <a:p>
            <a:r>
              <a:rPr kumimoji="1" lang="en-US" altLang="ja-JP" dirty="0"/>
              <a:t>9</a:t>
            </a:r>
            <a:endParaRPr kumimoji="1" lang="ja-JP" altLang="en-US" dirty="0"/>
          </a:p>
        </p:txBody>
      </p:sp>
      <p:grpSp>
        <p:nvGrpSpPr>
          <p:cNvPr id="18" name="グループ化 17">
            <a:extLst>
              <a:ext uri="{FF2B5EF4-FFF2-40B4-BE49-F238E27FC236}">
                <a16:creationId xmlns:a16="http://schemas.microsoft.com/office/drawing/2014/main" id="{852F6D7D-5C9D-9434-8B40-3A2FB089062A}"/>
              </a:ext>
            </a:extLst>
          </p:cNvPr>
          <p:cNvGrpSpPr/>
          <p:nvPr/>
        </p:nvGrpSpPr>
        <p:grpSpPr>
          <a:xfrm>
            <a:off x="606601" y="1683807"/>
            <a:ext cx="3470380" cy="369332"/>
            <a:chOff x="606601" y="1553924"/>
            <a:chExt cx="3470380" cy="369332"/>
          </a:xfrm>
        </p:grpSpPr>
        <p:sp>
          <p:nvSpPr>
            <p:cNvPr id="9" name="四角形: 角を丸くする 8">
              <a:extLst>
                <a:ext uri="{FF2B5EF4-FFF2-40B4-BE49-F238E27FC236}">
                  <a16:creationId xmlns:a16="http://schemas.microsoft.com/office/drawing/2014/main" id="{1BA0AE8B-984C-018A-E4DD-229338E597AB}"/>
                </a:ext>
              </a:extLst>
            </p:cNvPr>
            <p:cNvSpPr/>
            <p:nvPr/>
          </p:nvSpPr>
          <p:spPr>
            <a:xfrm>
              <a:off x="606601" y="1553924"/>
              <a:ext cx="1485088" cy="36933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solidFill>
                    <a:sysClr val="windowText" lastClr="000000"/>
                  </a:solidFill>
                  <a:latin typeface="メイリオ" panose="020B0604030504040204" pitchFamily="50" charset="-128"/>
                  <a:ea typeface="メイリオ" panose="020B0604030504040204" pitchFamily="50" charset="-128"/>
                </a:rPr>
                <a:t>畳み込み</a:t>
              </a:r>
            </a:p>
          </p:txBody>
        </p:sp>
        <p:sp>
          <p:nvSpPr>
            <p:cNvPr id="11" name="四角形: 角を丸くする 10">
              <a:extLst>
                <a:ext uri="{FF2B5EF4-FFF2-40B4-BE49-F238E27FC236}">
                  <a16:creationId xmlns:a16="http://schemas.microsoft.com/office/drawing/2014/main" id="{92A00EA5-1A7D-E18A-FB82-2EC55FEA3AA9}"/>
                </a:ext>
              </a:extLst>
            </p:cNvPr>
            <p:cNvSpPr/>
            <p:nvPr/>
          </p:nvSpPr>
          <p:spPr>
            <a:xfrm>
              <a:off x="2849597" y="1553924"/>
              <a:ext cx="1227384" cy="36933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ysClr val="windowText" lastClr="000000"/>
                  </a:solidFill>
                  <a:latin typeface="メイリオ" panose="020B0604030504040204" pitchFamily="50" charset="-128"/>
                  <a:ea typeface="メイリオ" panose="020B0604030504040204" pitchFamily="50" charset="-128"/>
                </a:rPr>
                <a:t>LSTM</a:t>
              </a:r>
              <a:endParaRPr kumimoji="1" lang="ja-JP" altLang="en-US" sz="1600" b="1" dirty="0">
                <a:solidFill>
                  <a:sysClr val="windowText" lastClr="000000"/>
                </a:solidFill>
                <a:latin typeface="メイリオ" panose="020B0604030504040204" pitchFamily="50" charset="-128"/>
                <a:ea typeface="メイリオ" panose="020B0604030504040204" pitchFamily="50" charset="-128"/>
              </a:endParaRPr>
            </a:p>
          </p:txBody>
        </p:sp>
        <p:sp>
          <p:nvSpPr>
            <p:cNvPr id="13" name="矢印: 右 12">
              <a:extLst>
                <a:ext uri="{FF2B5EF4-FFF2-40B4-BE49-F238E27FC236}">
                  <a16:creationId xmlns:a16="http://schemas.microsoft.com/office/drawing/2014/main" id="{5CEBFED0-AEBF-72C4-1D6C-13EC79A6FDE4}"/>
                </a:ext>
              </a:extLst>
            </p:cNvPr>
            <p:cNvSpPr/>
            <p:nvPr/>
          </p:nvSpPr>
          <p:spPr>
            <a:xfrm>
              <a:off x="2091689" y="1683807"/>
              <a:ext cx="757908" cy="1039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9" name="グループ化 18">
            <a:extLst>
              <a:ext uri="{FF2B5EF4-FFF2-40B4-BE49-F238E27FC236}">
                <a16:creationId xmlns:a16="http://schemas.microsoft.com/office/drawing/2014/main" id="{80BF7C25-526A-ECA0-193A-15E4DAEC3D6D}"/>
              </a:ext>
            </a:extLst>
          </p:cNvPr>
          <p:cNvGrpSpPr/>
          <p:nvPr/>
        </p:nvGrpSpPr>
        <p:grpSpPr>
          <a:xfrm>
            <a:off x="606601" y="4186298"/>
            <a:ext cx="3470380" cy="369332"/>
            <a:chOff x="606601" y="4266308"/>
            <a:chExt cx="3470380" cy="369332"/>
          </a:xfrm>
        </p:grpSpPr>
        <mc:AlternateContent xmlns:mc="http://schemas.openxmlformats.org/markup-compatibility/2006" xmlns:a14="http://schemas.microsoft.com/office/drawing/2010/main">
          <mc:Choice Requires="a14">
            <p:sp>
              <p:nvSpPr>
                <p:cNvPr id="14" name="四角形: 角を丸くする 13">
                  <a:extLst>
                    <a:ext uri="{FF2B5EF4-FFF2-40B4-BE49-F238E27FC236}">
                      <a16:creationId xmlns:a16="http://schemas.microsoft.com/office/drawing/2014/main" id="{5BB43156-4AF1-AEB3-C5F6-8D3CDF995057}"/>
                    </a:ext>
                  </a:extLst>
                </p:cNvPr>
                <p:cNvSpPr/>
                <p:nvPr/>
              </p:nvSpPr>
              <p:spPr>
                <a:xfrm>
                  <a:off x="606601" y="4266308"/>
                  <a:ext cx="1485089" cy="36933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kumimoji="1" lang="en-US" altLang="ja-JP" sz="1600" b="1" i="1" smtClean="0">
                          <a:solidFill>
                            <a:sysClr val="windowText" lastClr="000000"/>
                          </a:solidFill>
                          <a:latin typeface="Cambria Math" panose="02040503050406030204" pitchFamily="18" charset="0"/>
                          <a:ea typeface="メイリオ" panose="020B0604030504040204" pitchFamily="50" charset="-128"/>
                        </a:rPr>
                        <m:t>𝒌</m:t>
                      </m:r>
                    </m:oMath>
                  </a14:m>
                  <a:r>
                    <a:rPr kumimoji="1" lang="ja-JP" altLang="en-US" sz="1600" b="1" dirty="0">
                      <a:solidFill>
                        <a:sysClr val="windowText" lastClr="000000"/>
                      </a:solidFill>
                      <a:latin typeface="メイリオ" panose="020B0604030504040204" pitchFamily="50" charset="-128"/>
                      <a:ea typeface="メイリオ" panose="020B0604030504040204" pitchFamily="50" charset="-128"/>
                    </a:rPr>
                    <a:t>ピーク近似</a:t>
                  </a:r>
                </a:p>
              </p:txBody>
            </p:sp>
          </mc:Choice>
          <mc:Fallback xmlns="">
            <p:sp>
              <p:nvSpPr>
                <p:cNvPr id="14" name="四角形: 角を丸くする 13">
                  <a:extLst>
                    <a:ext uri="{FF2B5EF4-FFF2-40B4-BE49-F238E27FC236}">
                      <a16:creationId xmlns:a16="http://schemas.microsoft.com/office/drawing/2014/main" id="{5BB43156-4AF1-AEB3-C5F6-8D3CDF995057}"/>
                    </a:ext>
                  </a:extLst>
                </p:cNvPr>
                <p:cNvSpPr>
                  <a:spLocks noRot="1" noChangeAspect="1" noMove="1" noResize="1" noEditPoints="1" noAdjustHandles="1" noChangeArrowheads="1" noChangeShapeType="1" noTextEdit="1"/>
                </p:cNvSpPr>
                <p:nvPr/>
              </p:nvSpPr>
              <p:spPr>
                <a:xfrm>
                  <a:off x="606601" y="4266308"/>
                  <a:ext cx="1485089" cy="369332"/>
                </a:xfrm>
                <a:prstGeom prst="roundRect">
                  <a:avLst/>
                </a:prstGeom>
                <a:blipFill>
                  <a:blip r:embed="rId6"/>
                  <a:stretch>
                    <a:fillRect b="-17742"/>
                  </a:stretch>
                </a:blipFill>
                <a:ln>
                  <a:solidFill>
                    <a:srgbClr val="FF0000"/>
                  </a:solidFill>
                </a:ln>
              </p:spPr>
              <p:txBody>
                <a:bodyPr/>
                <a:lstStyle/>
                <a:p>
                  <a:r>
                    <a:rPr lang="ja-JP" altLang="en-US">
                      <a:noFill/>
                    </a:rPr>
                    <a:t> </a:t>
                  </a:r>
                </a:p>
              </p:txBody>
            </p:sp>
          </mc:Fallback>
        </mc:AlternateContent>
        <p:sp>
          <p:nvSpPr>
            <p:cNvPr id="15" name="四角形: 角を丸くする 14">
              <a:extLst>
                <a:ext uri="{FF2B5EF4-FFF2-40B4-BE49-F238E27FC236}">
                  <a16:creationId xmlns:a16="http://schemas.microsoft.com/office/drawing/2014/main" id="{1C9A5104-85A5-2F4C-5088-37EFB297939C}"/>
                </a:ext>
              </a:extLst>
            </p:cNvPr>
            <p:cNvSpPr/>
            <p:nvPr/>
          </p:nvSpPr>
          <p:spPr>
            <a:xfrm>
              <a:off x="2849597" y="4266308"/>
              <a:ext cx="1227384" cy="369332"/>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ysClr val="windowText" lastClr="000000"/>
                  </a:solidFill>
                  <a:latin typeface="メイリオ" panose="020B0604030504040204" pitchFamily="50" charset="-128"/>
                  <a:ea typeface="メイリオ" panose="020B0604030504040204" pitchFamily="50" charset="-128"/>
                </a:rPr>
                <a:t>LSTM</a:t>
              </a:r>
              <a:endParaRPr kumimoji="1" lang="ja-JP" altLang="en-US" sz="1600" b="1" dirty="0">
                <a:solidFill>
                  <a:sysClr val="windowText" lastClr="000000"/>
                </a:solidFill>
                <a:latin typeface="メイリオ" panose="020B0604030504040204" pitchFamily="50" charset="-128"/>
                <a:ea typeface="メイリオ" panose="020B0604030504040204" pitchFamily="50" charset="-128"/>
              </a:endParaRPr>
            </a:p>
          </p:txBody>
        </p:sp>
        <p:sp>
          <p:nvSpPr>
            <p:cNvPr id="17" name="矢印: 右 16">
              <a:extLst>
                <a:ext uri="{FF2B5EF4-FFF2-40B4-BE49-F238E27FC236}">
                  <a16:creationId xmlns:a16="http://schemas.microsoft.com/office/drawing/2014/main" id="{4F1F481A-9BD2-A179-0412-C4F0E3C3F564}"/>
                </a:ext>
              </a:extLst>
            </p:cNvPr>
            <p:cNvSpPr/>
            <p:nvPr/>
          </p:nvSpPr>
          <p:spPr>
            <a:xfrm>
              <a:off x="2091689" y="4396191"/>
              <a:ext cx="757908" cy="1039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60338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4CCCA1-717B-D7E6-3AB0-143696C0FB90}"/>
              </a:ext>
            </a:extLst>
          </p:cNvPr>
          <p:cNvSpPr>
            <a:spLocks noGrp="1"/>
          </p:cNvSpPr>
          <p:nvPr>
            <p:ph type="title"/>
          </p:nvPr>
        </p:nvSpPr>
        <p:spPr/>
        <p:txBody>
          <a:bodyPr/>
          <a:lstStyle/>
          <a:p>
            <a:r>
              <a:rPr kumimoji="1" lang="en-US" altLang="ja-JP" dirty="0"/>
              <a:t>LSTM</a:t>
            </a:r>
            <a:r>
              <a:rPr kumimoji="1" lang="ja-JP" altLang="en-US" dirty="0"/>
              <a:t>による時系列予測：結果と考察</a:t>
            </a:r>
          </a:p>
        </p:txBody>
      </p:sp>
      <p:sp>
        <p:nvSpPr>
          <p:cNvPr id="4" name="日付プレースホルダー 3">
            <a:extLst>
              <a:ext uri="{FF2B5EF4-FFF2-40B4-BE49-F238E27FC236}">
                <a16:creationId xmlns:a16="http://schemas.microsoft.com/office/drawing/2014/main" id="{0C44D0A0-6114-681F-D099-A6A10B1A0EBA}"/>
              </a:ext>
            </a:extLst>
          </p:cNvPr>
          <p:cNvSpPr>
            <a:spLocks noGrp="1"/>
          </p:cNvSpPr>
          <p:nvPr>
            <p:ph type="dt" sz="half" idx="10"/>
          </p:nvPr>
        </p:nvSpPr>
        <p:spPr/>
        <p:txBody>
          <a:bodyPr/>
          <a:lstStyle/>
          <a:p>
            <a:fld id="{13082F2A-73A7-4C14-B4F6-43334C93F2B6}"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B2F19440-C93C-A7C6-E45E-28807A25F1C9}"/>
              </a:ext>
            </a:extLst>
          </p:cNvPr>
          <p:cNvSpPr>
            <a:spLocks noGrp="1"/>
          </p:cNvSpPr>
          <p:nvPr>
            <p:ph type="ftr" sz="quarter" idx="11"/>
          </p:nvPr>
        </p:nvSpPr>
        <p:spPr/>
        <p:txBody>
          <a:bodyPr/>
          <a:lstStyle/>
          <a:p>
            <a:r>
              <a:rPr lang="en-US" altLang="ja-JP"/>
              <a:t>FIT 2022</a:t>
            </a:r>
            <a:endParaRPr lang="ja-JP" altLang="en-US" dirty="0"/>
          </a:p>
        </p:txBody>
      </p:sp>
      <p:grpSp>
        <p:nvGrpSpPr>
          <p:cNvPr id="12" name="グループ化 11">
            <a:extLst>
              <a:ext uri="{FF2B5EF4-FFF2-40B4-BE49-F238E27FC236}">
                <a16:creationId xmlns:a16="http://schemas.microsoft.com/office/drawing/2014/main" id="{A93F3366-81AF-EC73-189F-8120366EE1B7}"/>
              </a:ext>
            </a:extLst>
          </p:cNvPr>
          <p:cNvGrpSpPr/>
          <p:nvPr/>
        </p:nvGrpSpPr>
        <p:grpSpPr>
          <a:xfrm>
            <a:off x="6069611" y="1046389"/>
            <a:ext cx="5291116" cy="5622266"/>
            <a:chOff x="6069611" y="1046389"/>
            <a:chExt cx="4826102" cy="5144420"/>
          </a:xfrm>
        </p:grpSpPr>
        <p:pic>
          <p:nvPicPr>
            <p:cNvPr id="8" name="図 7" descr="グラフ, 折れ線グラフ&#10;&#10;自動的に生成された説明">
              <a:extLst>
                <a:ext uri="{FF2B5EF4-FFF2-40B4-BE49-F238E27FC236}">
                  <a16:creationId xmlns:a16="http://schemas.microsoft.com/office/drawing/2014/main" id="{C08B8DF4-8F17-97CD-65A9-395C02D05C3D}"/>
                </a:ext>
              </a:extLst>
            </p:cNvPr>
            <p:cNvPicPr>
              <a:picLocks noChangeAspect="1"/>
            </p:cNvPicPr>
            <p:nvPr/>
          </p:nvPicPr>
          <p:blipFill>
            <a:blip r:embed="rId3"/>
            <a:stretch>
              <a:fillRect/>
            </a:stretch>
          </p:blipFill>
          <p:spPr>
            <a:xfrm>
              <a:off x="6076949" y="3821298"/>
              <a:ext cx="4818764" cy="2369511"/>
            </a:xfrm>
            <a:prstGeom prst="rect">
              <a:avLst/>
            </a:prstGeom>
          </p:spPr>
        </p:pic>
        <p:pic>
          <p:nvPicPr>
            <p:cNvPr id="10" name="図 9" descr="グラフ, 折れ線グラフ&#10;&#10;自動的に生成された説明">
              <a:extLst>
                <a:ext uri="{FF2B5EF4-FFF2-40B4-BE49-F238E27FC236}">
                  <a16:creationId xmlns:a16="http://schemas.microsoft.com/office/drawing/2014/main" id="{2A9BD6DA-85C7-5C58-46B2-31F46C7170CE}"/>
                </a:ext>
              </a:extLst>
            </p:cNvPr>
            <p:cNvPicPr>
              <a:picLocks noChangeAspect="1"/>
            </p:cNvPicPr>
            <p:nvPr/>
          </p:nvPicPr>
          <p:blipFill>
            <a:blip r:embed="rId4"/>
            <a:stretch>
              <a:fillRect/>
            </a:stretch>
          </p:blipFill>
          <p:spPr>
            <a:xfrm>
              <a:off x="6069611" y="1046389"/>
              <a:ext cx="4793701" cy="2493178"/>
            </a:xfrm>
            <a:prstGeom prst="rect">
              <a:avLst/>
            </a:prstGeom>
          </p:spPr>
        </p:pic>
      </p:grpSp>
      <p:pic>
        <p:nvPicPr>
          <p:cNvPr id="7" name="コンテンツ プレースホルダー 6" descr="グラフ, ヒストグラム&#10;&#10;自動的に生成された説明">
            <a:extLst>
              <a:ext uri="{FF2B5EF4-FFF2-40B4-BE49-F238E27FC236}">
                <a16:creationId xmlns:a16="http://schemas.microsoft.com/office/drawing/2014/main" id="{0AE69886-4E06-CE0F-E457-E67ADE0B3629}"/>
              </a:ext>
            </a:extLst>
          </p:cNvPr>
          <p:cNvPicPr>
            <a:picLocks noGrp="1" noChangeAspect="1"/>
          </p:cNvPicPr>
          <p:nvPr>
            <p:ph idx="1"/>
          </p:nvPr>
        </p:nvPicPr>
        <p:blipFill>
          <a:blip r:embed="rId5"/>
          <a:stretch>
            <a:fillRect/>
          </a:stretch>
        </p:blipFill>
        <p:spPr>
          <a:xfrm>
            <a:off x="523844" y="4079049"/>
            <a:ext cx="4938267" cy="2636086"/>
          </a:xfrm>
        </p:spPr>
      </p:pic>
      <p:sp>
        <p:nvSpPr>
          <p:cNvPr id="3" name="スライド番号プレースホルダー 2">
            <a:extLst>
              <a:ext uri="{FF2B5EF4-FFF2-40B4-BE49-F238E27FC236}">
                <a16:creationId xmlns:a16="http://schemas.microsoft.com/office/drawing/2014/main" id="{7F361FEE-E0C5-AEAF-1E4E-0EF99E3BB48D}"/>
              </a:ext>
            </a:extLst>
          </p:cNvPr>
          <p:cNvSpPr>
            <a:spLocks noGrp="1"/>
          </p:cNvSpPr>
          <p:nvPr>
            <p:ph type="sldNum" sz="quarter" idx="12"/>
          </p:nvPr>
        </p:nvSpPr>
        <p:spPr/>
        <p:txBody>
          <a:bodyPr/>
          <a:lstStyle/>
          <a:p>
            <a:r>
              <a:rPr kumimoji="1" lang="en-US" altLang="ja-JP" dirty="0"/>
              <a:t>9</a:t>
            </a:r>
            <a:endParaRPr kumimoji="1" lang="ja-JP" altLang="en-US" dirty="0"/>
          </a:p>
        </p:txBody>
      </p:sp>
      <p:pic>
        <p:nvPicPr>
          <p:cNvPr id="11" name="図 10" descr="グラフ, ヒストグラム&#10;&#10;自動的に生成された説明">
            <a:extLst>
              <a:ext uri="{FF2B5EF4-FFF2-40B4-BE49-F238E27FC236}">
                <a16:creationId xmlns:a16="http://schemas.microsoft.com/office/drawing/2014/main" id="{AA76D66B-02BE-E143-4475-D854EC7BD15D}"/>
              </a:ext>
            </a:extLst>
          </p:cNvPr>
          <p:cNvPicPr>
            <a:picLocks noChangeAspect="1"/>
          </p:cNvPicPr>
          <p:nvPr/>
        </p:nvPicPr>
        <p:blipFill>
          <a:blip r:embed="rId6"/>
          <a:stretch>
            <a:fillRect/>
          </a:stretch>
        </p:blipFill>
        <p:spPr>
          <a:xfrm>
            <a:off x="508665" y="1087028"/>
            <a:ext cx="4938268" cy="2643482"/>
          </a:xfrm>
          <a:prstGeom prst="rect">
            <a:avLst/>
          </a:prstGeom>
        </p:spPr>
      </p:pic>
      <p:sp>
        <p:nvSpPr>
          <p:cNvPr id="13" name="テキスト ボックス 12">
            <a:extLst>
              <a:ext uri="{FF2B5EF4-FFF2-40B4-BE49-F238E27FC236}">
                <a16:creationId xmlns:a16="http://schemas.microsoft.com/office/drawing/2014/main" id="{487EDB08-1D04-5849-DFC2-28FDB9965C43}"/>
              </a:ext>
            </a:extLst>
          </p:cNvPr>
          <p:cNvSpPr txBox="1"/>
          <p:nvPr/>
        </p:nvSpPr>
        <p:spPr>
          <a:xfrm>
            <a:off x="889000" y="1443587"/>
            <a:ext cx="1403927" cy="369332"/>
          </a:xfrm>
          <a:prstGeom prst="rect">
            <a:avLst/>
          </a:prstGeom>
          <a:noFill/>
        </p:spPr>
        <p:txBody>
          <a:bodyPr wrap="square" rtlCol="0">
            <a:spAutoFit/>
          </a:bodyPr>
          <a:lstStyle/>
          <a:p>
            <a:r>
              <a:rPr lang="ja-JP" altLang="en-US" dirty="0">
                <a:latin typeface="メイリオ" panose="020B0604030504040204" pitchFamily="50" charset="-128"/>
                <a:ea typeface="メイリオ" panose="020B0604030504040204" pitchFamily="50" charset="-128"/>
              </a:rPr>
              <a:t>畳み込み</a:t>
            </a:r>
            <a:endParaRPr kumimoji="1" lang="ja-JP" altLang="en-US" dirty="0">
              <a:latin typeface="メイリオ" panose="020B0604030504040204" pitchFamily="50" charset="-128"/>
              <a:ea typeface="メイリオ" panose="020B0604030504040204" pitchFamily="50" charset="-128"/>
            </a:endParaRPr>
          </a:p>
        </p:txBody>
      </p:sp>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A05BDBA4-CA0D-A8ED-E820-E72BEED04FEA}"/>
                  </a:ext>
                </a:extLst>
              </p:cNvPr>
              <p:cNvSpPr txBox="1"/>
              <p:nvPr/>
            </p:nvSpPr>
            <p:spPr>
              <a:xfrm>
                <a:off x="889000" y="4432105"/>
                <a:ext cx="1694872" cy="369332"/>
              </a:xfrm>
              <a:prstGeom prst="rect">
                <a:avLst/>
              </a:prstGeom>
              <a:noFill/>
            </p:spPr>
            <p:txBody>
              <a:bodyPr wrap="square" rtlCol="0">
                <a:spAutoFit/>
              </a:bodyPr>
              <a:lstStyle/>
              <a:p>
                <a14:m>
                  <m:oMath xmlns:m="http://schemas.openxmlformats.org/officeDocument/2006/math">
                    <m:r>
                      <a:rPr kumimoji="1" lang="en-US" altLang="ja-JP" b="0" i="1" smtClean="0">
                        <a:latin typeface="Cambria Math" panose="02040503050406030204" pitchFamily="18" charset="0"/>
                        <a:ea typeface="メイリオ" panose="020B0604030504040204" pitchFamily="50" charset="-128"/>
                      </a:rPr>
                      <m:t>𝑘</m:t>
                    </m:r>
                  </m:oMath>
                </a14:m>
                <a:r>
                  <a:rPr kumimoji="1" lang="ja-JP" altLang="en-US" dirty="0">
                    <a:latin typeface="メイリオ" panose="020B0604030504040204" pitchFamily="50" charset="-128"/>
                    <a:ea typeface="メイリオ" panose="020B0604030504040204" pitchFamily="50" charset="-128"/>
                  </a:rPr>
                  <a:t>ピーク近似</a:t>
                </a:r>
              </a:p>
            </p:txBody>
          </p:sp>
        </mc:Choice>
        <mc:Fallback xmlns="">
          <p:sp>
            <p:nvSpPr>
              <p:cNvPr id="15" name="テキスト ボックス 14">
                <a:extLst>
                  <a:ext uri="{FF2B5EF4-FFF2-40B4-BE49-F238E27FC236}">
                    <a16:creationId xmlns:a16="http://schemas.microsoft.com/office/drawing/2014/main" id="{A05BDBA4-CA0D-A8ED-E820-E72BEED04FEA}"/>
                  </a:ext>
                </a:extLst>
              </p:cNvPr>
              <p:cNvSpPr txBox="1">
                <a:spLocks noRot="1" noChangeAspect="1" noMove="1" noResize="1" noEditPoints="1" noAdjustHandles="1" noChangeArrowheads="1" noChangeShapeType="1" noTextEdit="1"/>
              </p:cNvSpPr>
              <p:nvPr/>
            </p:nvSpPr>
            <p:spPr>
              <a:xfrm>
                <a:off x="889000" y="4432105"/>
                <a:ext cx="1694872" cy="369332"/>
              </a:xfrm>
              <a:prstGeom prst="rect">
                <a:avLst/>
              </a:prstGeom>
              <a:blipFill>
                <a:blip r:embed="rId7"/>
                <a:stretch>
                  <a:fillRect t="-4918" b="-27869"/>
                </a:stretch>
              </a:blipFill>
            </p:spPr>
            <p:txBody>
              <a:bodyPr/>
              <a:lstStyle/>
              <a:p>
                <a:r>
                  <a:rPr lang="ja-JP" altLang="en-US">
                    <a:noFill/>
                  </a:rPr>
                  <a:t> </a:t>
                </a:r>
              </a:p>
            </p:txBody>
          </p:sp>
        </mc:Fallback>
      </mc:AlternateContent>
      <p:sp>
        <p:nvSpPr>
          <p:cNvPr id="16" name="楕円 15">
            <a:extLst>
              <a:ext uri="{FF2B5EF4-FFF2-40B4-BE49-F238E27FC236}">
                <a16:creationId xmlns:a16="http://schemas.microsoft.com/office/drawing/2014/main" id="{97A8947B-E742-BAD2-700E-3D5F0D6FB4AC}"/>
              </a:ext>
            </a:extLst>
          </p:cNvPr>
          <p:cNvSpPr/>
          <p:nvPr/>
        </p:nvSpPr>
        <p:spPr>
          <a:xfrm>
            <a:off x="9369891" y="3270811"/>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5E572E79-8887-9197-46C8-EE1A8FF76E4F}"/>
              </a:ext>
            </a:extLst>
          </p:cNvPr>
          <p:cNvSpPr/>
          <p:nvPr/>
        </p:nvSpPr>
        <p:spPr>
          <a:xfrm>
            <a:off x="6994991" y="2886819"/>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7DD2EE94-9B77-53BC-4728-7F5714A44D50}"/>
              </a:ext>
            </a:extLst>
          </p:cNvPr>
          <p:cNvSpPr/>
          <p:nvPr/>
        </p:nvSpPr>
        <p:spPr>
          <a:xfrm>
            <a:off x="7135819" y="2103976"/>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ECC8B439-C1BB-D5D1-72A3-32B6C809A114}"/>
              </a:ext>
            </a:extLst>
          </p:cNvPr>
          <p:cNvSpPr/>
          <p:nvPr/>
        </p:nvSpPr>
        <p:spPr>
          <a:xfrm>
            <a:off x="7137406" y="5843006"/>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2" name="楕円 21">
            <a:extLst>
              <a:ext uri="{FF2B5EF4-FFF2-40B4-BE49-F238E27FC236}">
                <a16:creationId xmlns:a16="http://schemas.microsoft.com/office/drawing/2014/main" id="{05BF1CC3-86DE-AC98-565D-AF89C44EC18C}"/>
              </a:ext>
            </a:extLst>
          </p:cNvPr>
          <p:cNvSpPr/>
          <p:nvPr/>
        </p:nvSpPr>
        <p:spPr>
          <a:xfrm>
            <a:off x="6994991" y="5690606"/>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52EC8461-6E12-6C16-6FFD-2AAD62301CD5}"/>
              </a:ext>
            </a:extLst>
          </p:cNvPr>
          <p:cNvSpPr/>
          <p:nvPr/>
        </p:nvSpPr>
        <p:spPr>
          <a:xfrm>
            <a:off x="9369891" y="5712624"/>
            <a:ext cx="195590" cy="1979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20399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25EB9-1AF2-B0F4-C114-BC8FB3D3C347}"/>
              </a:ext>
            </a:extLst>
          </p:cNvPr>
          <p:cNvSpPr>
            <a:spLocks noGrp="1"/>
          </p:cNvSpPr>
          <p:nvPr>
            <p:ph type="title"/>
          </p:nvPr>
        </p:nvSpPr>
        <p:spPr/>
        <p:txBody>
          <a:bodyPr/>
          <a:lstStyle/>
          <a:p>
            <a:r>
              <a:rPr kumimoji="1" lang="ja-JP" altLang="en-US" dirty="0"/>
              <a:t>まとめ</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E281FB4A-55A9-346E-8476-749208E9E663}"/>
                  </a:ext>
                </a:extLst>
              </p:cNvPr>
              <p:cNvSpPr>
                <a:spLocks noGrp="1"/>
              </p:cNvSpPr>
              <p:nvPr>
                <p:ph idx="1"/>
              </p:nvPr>
            </p:nvSpPr>
            <p:spPr/>
            <p:txBody>
              <a:bodyPr/>
              <a:lstStyle/>
              <a:p>
                <a:r>
                  <a:rPr lang="ja-JP" altLang="en-US" dirty="0"/>
                  <a:t>時系列予測の入力として</a:t>
                </a:r>
                <a14:m>
                  <m:oMath xmlns:m="http://schemas.openxmlformats.org/officeDocument/2006/math">
                    <m:r>
                      <a:rPr lang="en-US" altLang="ja-JP" b="0" i="1" smtClean="0">
                        <a:latin typeface="Cambria Math" panose="02040503050406030204" pitchFamily="18" charset="0"/>
                      </a:rPr>
                      <m:t>𝑘</m:t>
                    </m:r>
                  </m:oMath>
                </a14:m>
                <a:r>
                  <a:rPr lang="ja-JP" altLang="en-US" dirty="0"/>
                  <a:t>ピーク近似データを加え，予測精度が向上することを示した</a:t>
                </a:r>
                <a:endParaRPr lang="en-US" altLang="ja-JP" dirty="0"/>
              </a:p>
              <a:p>
                <a:pPr marL="457200" lvl="1" indent="0">
                  <a:buNone/>
                </a:pPr>
                <a:r>
                  <a:rPr lang="ja-JP" altLang="en-US" dirty="0"/>
                  <a:t>→ </a:t>
                </a:r>
                <a:r>
                  <a:rPr lang="en-US" altLang="ja-JP" dirty="0"/>
                  <a:t>Covid-19</a:t>
                </a:r>
                <a:r>
                  <a:rPr lang="ja-JP" altLang="en-US" dirty="0"/>
                  <a:t>のような大きな波を持つデータの解析に単峰分割が有効である</a:t>
                </a:r>
                <a:endParaRPr lang="en-US" altLang="ja-JP" dirty="0"/>
              </a:p>
              <a:p>
                <a:endParaRPr lang="en-US" altLang="ja-JP" dirty="0"/>
              </a:p>
              <a:p>
                <a:pPr marL="0" indent="0">
                  <a:buNone/>
                </a:pPr>
                <a:r>
                  <a:rPr lang="ja-JP" altLang="en-US" dirty="0"/>
                  <a:t>今後の課題</a:t>
                </a:r>
                <a:endParaRPr lang="en-US" altLang="ja-JP" dirty="0"/>
              </a:p>
              <a:p>
                <a14:m>
                  <m:oMath xmlns:m="http://schemas.openxmlformats.org/officeDocument/2006/math">
                    <m:r>
                      <a:rPr lang="en-US" altLang="ja-JP" b="0" i="1" smtClean="0">
                        <a:latin typeface="Cambria Math" panose="02040503050406030204" pitchFamily="18" charset="0"/>
                      </a:rPr>
                      <m:t>𝑘</m:t>
                    </m:r>
                  </m:oMath>
                </a14:m>
                <a:r>
                  <a:rPr lang="ja-JP" altLang="en-US" b="0" i="1">
                    <a:latin typeface="Cambria Math" panose="02040503050406030204" pitchFamily="18" charset="0"/>
                  </a:rPr>
                  <a:t>ピーク近似を用いた</a:t>
                </a:r>
                <a:r>
                  <a:rPr lang="en-US" altLang="ja-JP" b="0" dirty="0"/>
                  <a:t>LSTM</a:t>
                </a:r>
                <a:r>
                  <a:rPr lang="ja-JP" altLang="en-US" b="0">
                    <a:latin typeface="Cambria Math" panose="02040503050406030204" pitchFamily="18" charset="0"/>
                  </a:rPr>
                  <a:t>の精度向上や他の解析手法への応用</a:t>
                </a:r>
                <a:endParaRPr lang="en-US" altLang="ja-JP" b="0" i="1" dirty="0">
                  <a:latin typeface="Cambria Math" panose="02040503050406030204" pitchFamily="18" charset="0"/>
                </a:endParaRPr>
              </a:p>
              <a:p>
                <a14:m>
                  <m:oMath xmlns:m="http://schemas.openxmlformats.org/officeDocument/2006/math">
                    <m:r>
                      <a:rPr lang="en-US" altLang="ja-JP" b="0" i="1" smtClean="0">
                        <a:latin typeface="Cambria Math" panose="02040503050406030204" pitchFamily="18" charset="0"/>
                      </a:rPr>
                      <m:t>𝑘</m:t>
                    </m:r>
                    <m:r>
                      <a:rPr lang="ja-JP" altLang="en-US" i="1">
                        <a:latin typeface="Cambria Math" panose="02040503050406030204" pitchFamily="18" charset="0"/>
                      </a:rPr>
                      <m:t>ピーク</m:t>
                    </m:r>
                  </m:oMath>
                </a14:m>
                <a:r>
                  <a:rPr lang="ja-JP" altLang="en-US" dirty="0"/>
                  <a:t>近似アルゴリズム</a:t>
                </a:r>
                <a:r>
                  <a:rPr lang="ja-JP" altLang="en-US"/>
                  <a:t>を高次元</a:t>
                </a:r>
                <a:r>
                  <a:rPr lang="en-US" altLang="ja-JP" dirty="0"/>
                  <a:t>(2</a:t>
                </a:r>
                <a:r>
                  <a:rPr lang="ja-JP" altLang="en-US"/>
                  <a:t>次元</a:t>
                </a:r>
                <a:r>
                  <a:rPr lang="en-US" altLang="ja-JP" dirty="0"/>
                  <a:t>)</a:t>
                </a:r>
                <a:r>
                  <a:rPr lang="ja-JP" altLang="en-US"/>
                  <a:t>に拡張する</a:t>
                </a:r>
                <a:endParaRPr lang="en-US" altLang="ja-JP" dirty="0"/>
              </a:p>
            </p:txBody>
          </p:sp>
        </mc:Choice>
        <mc:Fallback xmlns="">
          <p:sp>
            <p:nvSpPr>
              <p:cNvPr id="3" name="コンテンツ プレースホルダー 2">
                <a:extLst>
                  <a:ext uri="{FF2B5EF4-FFF2-40B4-BE49-F238E27FC236}">
                    <a16:creationId xmlns:a16="http://schemas.microsoft.com/office/drawing/2014/main" id="{E281FB4A-55A9-346E-8476-749208E9E663}"/>
                  </a:ext>
                </a:extLst>
              </p:cNvPr>
              <p:cNvSpPr>
                <a:spLocks noGrp="1" noRot="1" noChangeAspect="1" noMove="1" noResize="1" noEditPoints="1" noAdjustHandles="1" noChangeArrowheads="1" noChangeShapeType="1" noTextEdit="1"/>
              </p:cNvSpPr>
              <p:nvPr>
                <p:ph idx="1"/>
              </p:nvPr>
            </p:nvSpPr>
            <p:spPr>
              <a:blipFill>
                <a:blip r:embed="rId3"/>
                <a:stretch>
                  <a:fillRect l="-56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3AD2D303-46D0-696D-47B1-482BBEBE7096}"/>
              </a:ext>
            </a:extLst>
          </p:cNvPr>
          <p:cNvSpPr>
            <a:spLocks noGrp="1"/>
          </p:cNvSpPr>
          <p:nvPr>
            <p:ph type="dt" sz="half" idx="10"/>
          </p:nvPr>
        </p:nvSpPr>
        <p:spPr/>
        <p:txBody>
          <a:bodyPr/>
          <a:lstStyle/>
          <a:p>
            <a:fld id="{232C708B-BB85-4503-A671-FD02C5017E81}"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3040024F-857C-931E-54C7-33D6B9F8999D}"/>
              </a:ext>
            </a:extLst>
          </p:cNvPr>
          <p:cNvSpPr>
            <a:spLocks noGrp="1"/>
          </p:cNvSpPr>
          <p:nvPr>
            <p:ph type="ftr" sz="quarter" idx="11"/>
          </p:nvPr>
        </p:nvSpPr>
        <p:spPr/>
        <p:txBody>
          <a:bodyPr/>
          <a:lstStyle/>
          <a:p>
            <a:r>
              <a:rPr lang="en-US" altLang="ja-JP"/>
              <a:t>FIT 2022</a:t>
            </a:r>
            <a:endParaRPr lang="ja-JP" altLang="en-US" dirty="0"/>
          </a:p>
        </p:txBody>
      </p:sp>
      <p:sp>
        <p:nvSpPr>
          <p:cNvPr id="7" name="スライド番号プレースホルダー 6">
            <a:extLst>
              <a:ext uri="{FF2B5EF4-FFF2-40B4-BE49-F238E27FC236}">
                <a16:creationId xmlns:a16="http://schemas.microsoft.com/office/drawing/2014/main" id="{E01CDD4E-5411-40E6-616A-A56610D26C52}"/>
              </a:ext>
            </a:extLst>
          </p:cNvPr>
          <p:cNvSpPr>
            <a:spLocks noGrp="1"/>
          </p:cNvSpPr>
          <p:nvPr>
            <p:ph type="sldNum" sz="quarter" idx="12"/>
          </p:nvPr>
        </p:nvSpPr>
        <p:spPr/>
        <p:txBody>
          <a:bodyPr/>
          <a:lstStyle/>
          <a:p>
            <a:r>
              <a:rPr kumimoji="1" lang="en-US" altLang="ja-JP" dirty="0"/>
              <a:t>10</a:t>
            </a:r>
            <a:endParaRPr kumimoji="1" lang="ja-JP" altLang="en-US" dirty="0"/>
          </a:p>
        </p:txBody>
      </p:sp>
    </p:spTree>
    <p:extLst>
      <p:ext uri="{BB962C8B-B14F-4D97-AF65-F5344CB8AC3E}">
        <p14:creationId xmlns:p14="http://schemas.microsoft.com/office/powerpoint/2010/main" val="1540291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262EA-40B9-FFDE-B8F5-E38680E707B4}"/>
              </a:ext>
            </a:extLst>
          </p:cNvPr>
          <p:cNvSpPr>
            <a:spLocks noGrp="1"/>
          </p:cNvSpPr>
          <p:nvPr>
            <p:ph type="title"/>
          </p:nvPr>
        </p:nvSpPr>
        <p:spPr/>
        <p:txBody>
          <a:bodyPr/>
          <a:lstStyle/>
          <a:p>
            <a:r>
              <a:rPr kumimoji="1" lang="ja-JP" altLang="en-US" dirty="0"/>
              <a:t>ご清聴ありがとうございました</a:t>
            </a:r>
          </a:p>
        </p:txBody>
      </p:sp>
      <p:sp>
        <p:nvSpPr>
          <p:cNvPr id="4" name="日付プレースホルダー 3">
            <a:extLst>
              <a:ext uri="{FF2B5EF4-FFF2-40B4-BE49-F238E27FC236}">
                <a16:creationId xmlns:a16="http://schemas.microsoft.com/office/drawing/2014/main" id="{A868437E-FA4B-F29F-4DD0-A46FE8472595}"/>
              </a:ext>
            </a:extLst>
          </p:cNvPr>
          <p:cNvSpPr>
            <a:spLocks noGrp="1"/>
          </p:cNvSpPr>
          <p:nvPr>
            <p:ph type="dt" sz="half" idx="10"/>
          </p:nvPr>
        </p:nvSpPr>
        <p:spPr/>
        <p:txBody>
          <a:bodyPr/>
          <a:lstStyle/>
          <a:p>
            <a:fld id="{8C18A923-248C-4542-A637-EB6E5C844E61}" type="datetime1">
              <a:rPr lang="ja-JP" altLang="en-US" smtClean="0"/>
              <a:t>2023/1/30</a:t>
            </a:fld>
            <a:endParaRPr lang="ja-JP" altLang="en-US" dirty="0"/>
          </a:p>
        </p:txBody>
      </p:sp>
    </p:spTree>
    <p:extLst>
      <p:ext uri="{BB962C8B-B14F-4D97-AF65-F5344CB8AC3E}">
        <p14:creationId xmlns:p14="http://schemas.microsoft.com/office/powerpoint/2010/main" val="2777349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6F4305-7250-7602-F6C9-104C4790A93D}"/>
              </a:ext>
            </a:extLst>
          </p:cNvPr>
          <p:cNvSpPr>
            <a:spLocks noGrp="1"/>
          </p:cNvSpPr>
          <p:nvPr>
            <p:ph type="title"/>
          </p:nvPr>
        </p:nvSpPr>
        <p:spPr/>
        <p:txBody>
          <a:bodyPr>
            <a:normAutofit/>
          </a:bodyPr>
          <a:lstStyle/>
          <a:p>
            <a:r>
              <a:rPr kumimoji="1" lang="ja-JP" altLang="en-US" dirty="0"/>
              <a:t>以下，予備スライド</a:t>
            </a:r>
          </a:p>
        </p:txBody>
      </p:sp>
      <p:sp>
        <p:nvSpPr>
          <p:cNvPr id="3" name="日付プレースホルダー 2">
            <a:extLst>
              <a:ext uri="{FF2B5EF4-FFF2-40B4-BE49-F238E27FC236}">
                <a16:creationId xmlns:a16="http://schemas.microsoft.com/office/drawing/2014/main" id="{A511E0DC-6A17-0AE3-AB2B-3C1221DE02DB}"/>
              </a:ext>
            </a:extLst>
          </p:cNvPr>
          <p:cNvSpPr>
            <a:spLocks noGrp="1"/>
          </p:cNvSpPr>
          <p:nvPr>
            <p:ph type="dt" sz="half" idx="10"/>
          </p:nvPr>
        </p:nvSpPr>
        <p:spPr/>
        <p:txBody>
          <a:bodyPr/>
          <a:lstStyle/>
          <a:p>
            <a:fld id="{47D6F663-C552-4547-85D7-06277E26E1F6}" type="datetime1">
              <a:rPr lang="ja-JP" altLang="en-US" smtClean="0"/>
              <a:t>2023/1/30</a:t>
            </a:fld>
            <a:endParaRPr lang="ja-JP" altLang="en-US" dirty="0"/>
          </a:p>
        </p:txBody>
      </p:sp>
    </p:spTree>
    <p:extLst>
      <p:ext uri="{BB962C8B-B14F-4D97-AF65-F5344CB8AC3E}">
        <p14:creationId xmlns:p14="http://schemas.microsoft.com/office/powerpoint/2010/main" val="1735093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dirty="0"/>
                  <a:t>関連研究：</a:t>
                </a:r>
                <a14:m>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dirty="0"/>
                          <m:t>単峰近似の線形時間アルゴリズム</m:t>
                        </m:r>
                      </m:e>
                      <m:sup>
                        <m:r>
                          <a:rPr kumimoji="1" lang="en-US" altLang="ja-JP" b="0" i="1" smtClean="0">
                            <a:latin typeface="Cambria Math" panose="02040503050406030204" pitchFamily="18" charset="0"/>
                          </a:rPr>
                          <m:t>[1]</m:t>
                        </m:r>
                      </m:sup>
                    </m:sSup>
                  </m:oMath>
                </a14:m>
                <a:endParaRPr kumimoji="1" lang="ja-JP" altLang="en-US" dirty="0"/>
              </a:p>
            </p:txBody>
          </p:sp>
        </mc:Choice>
        <mc:Fallback xmlns="">
          <p:sp>
            <p:nvSpPr>
              <p:cNvPr id="2" name="タイトル 1">
                <a:extLst>
                  <a:ext uri="{FF2B5EF4-FFF2-40B4-BE49-F238E27FC236}">
                    <a16:creationId xmlns:a16="http://schemas.microsoft.com/office/drawing/2014/main" id="{225CB744-039A-2BC2-D50C-343CD0C77BD9}"/>
                  </a:ext>
                </a:extLst>
              </p:cNvPr>
              <p:cNvSpPr>
                <a:spLocks noGrp="1" noRot="1" noChangeAspect="1" noMove="1" noResize="1" noEditPoints="1" noAdjustHandles="1" noChangeArrowheads="1" noChangeShapeType="1" noTextEdit="1"/>
              </p:cNvSpPr>
              <p:nvPr>
                <p:ph type="title"/>
              </p:nvPr>
            </p:nvSpPr>
            <p:spPr>
              <a:blipFill>
                <a:blip r:embed="rId2"/>
                <a:stretch>
                  <a:fillRect l="-1643" t="-1527" b="-198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二乗距離が最小となる単峰近似ヒストグラムを線形時間で計算</a:t>
                </a:r>
                <a:endParaRPr lang="en-US" altLang="ja-JP" dirty="0"/>
              </a:p>
              <a:p>
                <a:pPr lvl="1"/>
                <a14:m>
                  <m:oMath xmlns:m="http://schemas.openxmlformats.org/officeDocument/2006/math">
                    <m:r>
                      <a:rPr kumimoji="1" lang="en-US" altLang="ja-JP" b="0" i="1" smtClean="0">
                        <a:latin typeface="Cambria Math" panose="02040503050406030204" pitchFamily="18" charset="0"/>
                      </a:rPr>
                      <m:t>𝑚𝑖𝑛</m:t>
                    </m:r>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𝜑</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𝑑𝑥</m:t>
                        </m:r>
                      </m:e>
                    </m:nary>
                  </m:oMath>
                </a14:m>
                <a:endParaRPr kumimoji="1" lang="en-US" altLang="ja-JP" dirty="0"/>
              </a:p>
              <a:p>
                <a:r>
                  <a:rPr kumimoji="1" lang="ja-JP" altLang="en-US" dirty="0"/>
                  <a:t>凸包の計算アルゴリズムを用いている</a:t>
                </a:r>
                <a:endParaRPr kumimoji="1" lang="en-US" altLang="ja-JP" sz="1600" i="1" dirty="0">
                  <a:latin typeface="Cambria Math" panose="02040503050406030204" pitchFamily="18" charset="0"/>
                </a:endParaRPr>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blipFill>
                <a:blip r:embed="rId3"/>
                <a:stretch>
                  <a:fillRect l="-49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965823E-DB2D-9968-36C0-60608C955567}"/>
              </a:ext>
            </a:extLst>
          </p:cNvPr>
          <p:cNvSpPr>
            <a:spLocks noGrp="1"/>
          </p:cNvSpPr>
          <p:nvPr>
            <p:ph type="dt" sz="half" idx="10"/>
          </p:nvPr>
        </p:nvSpPr>
        <p:spPr/>
        <p:txBody>
          <a:bodyPr/>
          <a:lstStyle/>
          <a:p>
            <a:fld id="{175D3719-D228-4CD7-AECA-5FA2525B8A0C}"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en-US" altLang="ja-JP"/>
              <a:t>FIT 2022</a:t>
            </a:r>
            <a:endParaRPr lang="ja-JP" altLang="en-US" dirty="0"/>
          </a:p>
        </p:txBody>
      </p:sp>
      <p:grpSp>
        <p:nvGrpSpPr>
          <p:cNvPr id="14" name="グループ化 13">
            <a:extLst>
              <a:ext uri="{FF2B5EF4-FFF2-40B4-BE49-F238E27FC236}">
                <a16:creationId xmlns:a16="http://schemas.microsoft.com/office/drawing/2014/main" id="{DBFF8E2B-570D-AB5E-4AE4-FF77E758FA52}"/>
              </a:ext>
            </a:extLst>
          </p:cNvPr>
          <p:cNvGrpSpPr/>
          <p:nvPr/>
        </p:nvGrpSpPr>
        <p:grpSpPr>
          <a:xfrm>
            <a:off x="1356938" y="2745690"/>
            <a:ext cx="3960745" cy="3072560"/>
            <a:chOff x="1356938" y="3031440"/>
            <a:chExt cx="3960745" cy="3072560"/>
          </a:xfrm>
        </p:grpSpPr>
        <p:pic>
          <p:nvPicPr>
            <p:cNvPr id="8" name="図 7">
              <a:extLst>
                <a:ext uri="{FF2B5EF4-FFF2-40B4-BE49-F238E27FC236}">
                  <a16:creationId xmlns:a16="http://schemas.microsoft.com/office/drawing/2014/main" id="{EB356B0D-8669-47D1-DF1F-06214BF3C1C3}"/>
                </a:ext>
              </a:extLst>
            </p:cNvPr>
            <p:cNvPicPr>
              <a:picLocks noChangeAspect="1"/>
            </p:cNvPicPr>
            <p:nvPr/>
          </p:nvPicPr>
          <p:blipFill>
            <a:blip r:embed="rId4"/>
            <a:stretch>
              <a:fillRect/>
            </a:stretch>
          </p:blipFill>
          <p:spPr>
            <a:xfrm>
              <a:off x="1356938" y="3031440"/>
              <a:ext cx="3960745" cy="2764783"/>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90B0757-A1BD-498F-0FC9-D866BD105C12}"/>
                    </a:ext>
                  </a:extLst>
                </p:cNvPr>
                <p:cNvSpPr txBox="1"/>
                <p:nvPr/>
              </p:nvSpPr>
              <p:spPr>
                <a:xfrm>
                  <a:off x="1532322" y="5796223"/>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入力：ヒストグラム関数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en-US" altLang="ja-JP" sz="1400" b="0" i="1" smtClean="0">
                          <a:latin typeface="Cambria Math" panose="02040503050406030204" pitchFamily="18" charset="0"/>
                          <a:ea typeface="メイリオ" panose="020B0604030504040204" pitchFamily="50" charset="-128"/>
                        </a:rPr>
                        <m:t>𝑓</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090B0757-A1BD-498F-0FC9-D866BD105C12}"/>
                    </a:ext>
                  </a:extLst>
                </p:cNvPr>
                <p:cNvSpPr txBox="1">
                  <a:spLocks noRot="1" noChangeAspect="1" noMove="1" noResize="1" noEditPoints="1" noAdjustHandles="1" noChangeArrowheads="1" noChangeShapeType="1" noTextEdit="1"/>
                </p:cNvSpPr>
                <p:nvPr/>
              </p:nvSpPr>
              <p:spPr>
                <a:xfrm>
                  <a:off x="1532322" y="5796223"/>
                  <a:ext cx="3609975" cy="307777"/>
                </a:xfrm>
                <a:prstGeom prst="rect">
                  <a:avLst/>
                </a:prstGeom>
                <a:blipFill>
                  <a:blip r:embed="rId5"/>
                  <a:stretch>
                    <a:fillRect t="-2000" b="-22000"/>
                  </a:stretch>
                </a:blipFill>
              </p:spPr>
              <p:txBody>
                <a:bodyPr/>
                <a:lstStyle/>
                <a:p>
                  <a:r>
                    <a:rPr lang="ja-JP" altLang="en-US">
                      <a:noFill/>
                    </a:rPr>
                    <a:t> </a:t>
                  </a:r>
                </a:p>
              </p:txBody>
            </p:sp>
          </mc:Fallback>
        </mc:AlternateContent>
      </p:grpSp>
      <p:grpSp>
        <p:nvGrpSpPr>
          <p:cNvPr id="15" name="グループ化 14">
            <a:extLst>
              <a:ext uri="{FF2B5EF4-FFF2-40B4-BE49-F238E27FC236}">
                <a16:creationId xmlns:a16="http://schemas.microsoft.com/office/drawing/2014/main" id="{8CE3F342-A870-B631-C061-72640CD55088}"/>
              </a:ext>
            </a:extLst>
          </p:cNvPr>
          <p:cNvGrpSpPr/>
          <p:nvPr/>
        </p:nvGrpSpPr>
        <p:grpSpPr>
          <a:xfrm>
            <a:off x="6874315" y="2778021"/>
            <a:ext cx="3925570" cy="3064036"/>
            <a:chOff x="6720261" y="3038475"/>
            <a:chExt cx="3925570" cy="3064036"/>
          </a:xfrm>
        </p:grpSpPr>
        <p:pic>
          <p:nvPicPr>
            <p:cNvPr id="10" name="図 9">
              <a:extLst>
                <a:ext uri="{FF2B5EF4-FFF2-40B4-BE49-F238E27FC236}">
                  <a16:creationId xmlns:a16="http://schemas.microsoft.com/office/drawing/2014/main" id="{1493031C-7A7A-C517-B497-4677601C22EA}"/>
                </a:ext>
              </a:extLst>
            </p:cNvPr>
            <p:cNvPicPr>
              <a:picLocks noChangeAspect="1"/>
            </p:cNvPicPr>
            <p:nvPr/>
          </p:nvPicPr>
          <p:blipFill>
            <a:blip r:embed="rId6"/>
            <a:stretch>
              <a:fillRect/>
            </a:stretch>
          </p:blipFill>
          <p:spPr>
            <a:xfrm>
              <a:off x="6720261" y="3038475"/>
              <a:ext cx="3925570" cy="2757748"/>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11DE88-9E51-4764-101E-E5664FEA6090}"/>
                    </a:ext>
                  </a:extLst>
                </p:cNvPr>
                <p:cNvSpPr txBox="1"/>
                <p:nvPr/>
              </p:nvSpPr>
              <p:spPr>
                <a:xfrm>
                  <a:off x="6878058" y="5794734"/>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出力：ヒストグラム関数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ja-JP" altLang="en-US" sz="1400" b="0" i="1" smtClean="0">
                          <a:latin typeface="Cambria Math" panose="02040503050406030204" pitchFamily="18" charset="0"/>
                          <a:ea typeface="メイリオ" panose="020B0604030504040204" pitchFamily="50" charset="-128"/>
                        </a:rPr>
                        <m:t>𝜑</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4A11DE88-9E51-4764-101E-E5664FEA6090}"/>
                    </a:ext>
                  </a:extLst>
                </p:cNvPr>
                <p:cNvSpPr txBox="1">
                  <a:spLocks noRot="1" noChangeAspect="1" noMove="1" noResize="1" noEditPoints="1" noAdjustHandles="1" noChangeArrowheads="1" noChangeShapeType="1" noTextEdit="1"/>
                </p:cNvSpPr>
                <p:nvPr/>
              </p:nvSpPr>
              <p:spPr>
                <a:xfrm>
                  <a:off x="6878058" y="5794734"/>
                  <a:ext cx="3609975" cy="307777"/>
                </a:xfrm>
                <a:prstGeom prst="rect">
                  <a:avLst/>
                </a:prstGeom>
                <a:blipFill>
                  <a:blip r:embed="rId7"/>
                  <a:stretch>
                    <a:fillRect t="-2000" b="-22000"/>
                  </a:stretch>
                </a:blipFill>
              </p:spPr>
              <p:txBody>
                <a:bodyPr/>
                <a:lstStyle/>
                <a:p>
                  <a:r>
                    <a:rPr lang="ja-JP" altLang="en-US">
                      <a:noFill/>
                    </a:rPr>
                    <a:t> </a:t>
                  </a:r>
                </a:p>
              </p:txBody>
            </p:sp>
          </mc:Fallback>
        </mc:AlternateContent>
      </p:grpSp>
      <p:sp>
        <p:nvSpPr>
          <p:cNvPr id="16" name="矢印: 右 15">
            <a:extLst>
              <a:ext uri="{FF2B5EF4-FFF2-40B4-BE49-F238E27FC236}">
                <a16:creationId xmlns:a16="http://schemas.microsoft.com/office/drawing/2014/main" id="{BC422FD4-5C3D-6AED-01BF-2D24C0830435}"/>
              </a:ext>
            </a:extLst>
          </p:cNvPr>
          <p:cNvSpPr/>
          <p:nvPr/>
        </p:nvSpPr>
        <p:spPr>
          <a:xfrm>
            <a:off x="5724524" y="4019550"/>
            <a:ext cx="742950" cy="5238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3193B4-8BBC-2831-FF75-0CA790E160F7}"/>
              </a:ext>
            </a:extLst>
          </p:cNvPr>
          <p:cNvSpPr/>
          <p:nvPr/>
        </p:nvSpPr>
        <p:spPr>
          <a:xfrm>
            <a:off x="600077" y="5883380"/>
            <a:ext cx="11061150" cy="415498"/>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p:txBody>
      </p:sp>
      <p:sp>
        <p:nvSpPr>
          <p:cNvPr id="7" name="スライド番号プレースホルダー 6">
            <a:extLst>
              <a:ext uri="{FF2B5EF4-FFF2-40B4-BE49-F238E27FC236}">
                <a16:creationId xmlns:a16="http://schemas.microsoft.com/office/drawing/2014/main" id="{A5E2659E-5BF5-5F32-132F-D345F7A66299}"/>
              </a:ext>
            </a:extLst>
          </p:cNvPr>
          <p:cNvSpPr>
            <a:spLocks noGrp="1"/>
          </p:cNvSpPr>
          <p:nvPr>
            <p:ph type="sldNum" sz="quarter" idx="12"/>
          </p:nvPr>
        </p:nvSpPr>
        <p:spPr/>
        <p:txBody>
          <a:bodyPr/>
          <a:lstStyle/>
          <a:p>
            <a:r>
              <a:rPr kumimoji="1" lang="en-US" altLang="ja-JP" dirty="0"/>
              <a:t>11</a:t>
            </a:r>
            <a:endParaRPr kumimoji="1" lang="ja-JP" altLang="en-US" dirty="0"/>
          </a:p>
        </p:txBody>
      </p:sp>
    </p:spTree>
    <p:extLst>
      <p:ext uri="{BB962C8B-B14F-4D97-AF65-F5344CB8AC3E}">
        <p14:creationId xmlns:p14="http://schemas.microsoft.com/office/powerpoint/2010/main" val="2622546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dirty="0"/>
              <a:t>はじめに</a:t>
            </a:r>
            <a:r>
              <a:rPr lang="ja-JP" altLang="en-US" dirty="0"/>
              <a:t>：背景</a:t>
            </a:r>
            <a:endParaRPr kumimoji="1" lang="ja-JP" altLang="en-US" dirty="0"/>
          </a:p>
        </p:txBody>
      </p:sp>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a:xfrm>
            <a:off x="530772" y="1135115"/>
            <a:ext cx="11130454" cy="5391262"/>
          </a:xfrm>
        </p:spPr>
        <p:txBody>
          <a:bodyPr>
            <a:normAutofit/>
          </a:bodyPr>
          <a:lstStyle/>
          <a:p>
            <a:r>
              <a:rPr lang="en-US" altLang="ja-JP" dirty="0"/>
              <a:t>1</a:t>
            </a:r>
            <a:r>
              <a:rPr lang="ja-JP" altLang="en-US"/>
              <a:t>次元の時系列データの表現</a:t>
            </a:r>
            <a:r>
              <a:rPr lang="en-US" altLang="ja-JP" dirty="0"/>
              <a:t> </a:t>
            </a:r>
            <a:r>
              <a:rPr lang="ja-JP" altLang="en-US"/>
              <a:t>→</a:t>
            </a:r>
            <a:r>
              <a:rPr lang="en-US" altLang="ja-JP" dirty="0"/>
              <a:t> </a:t>
            </a:r>
            <a:r>
              <a:rPr lang="ja-JP" altLang="en-US"/>
              <a:t>単峰性・多峰性ヒストグラム</a:t>
            </a:r>
            <a:endParaRPr lang="en-US" altLang="ja-JP" dirty="0"/>
          </a:p>
          <a:p>
            <a:pPr lvl="1"/>
            <a:r>
              <a:rPr lang="ja-JP" altLang="en-US"/>
              <a:t>近似がデータ解析に有効</a:t>
            </a:r>
            <a:endParaRPr lang="en-US" altLang="ja-JP" dirty="0"/>
          </a:p>
          <a:p>
            <a:pPr lvl="1"/>
            <a:r>
              <a:rPr lang="ja-JP" altLang="en-US"/>
              <a:t>単峰部分の抽出にはガウス近似が広く用いられるが</a:t>
            </a:r>
            <a:r>
              <a:rPr lang="en-US" altLang="ja-JP" dirty="0"/>
              <a:t>…</a:t>
            </a:r>
          </a:p>
          <a:p>
            <a:pPr marL="0" indent="0">
              <a:buNone/>
            </a:pPr>
            <a:endParaRPr lang="en-US" altLang="ja-JP" dirty="0"/>
          </a:p>
          <a:p>
            <a:r>
              <a:rPr lang="ja-JP" altLang="en-US"/>
              <a:t>元データとの近似誤差が大きくなってしまう</a:t>
            </a:r>
            <a:endParaRPr lang="en-US" altLang="ja-JP" dirty="0"/>
          </a:p>
          <a:p>
            <a:pPr marL="0" indent="0">
              <a:buNone/>
            </a:pPr>
            <a:r>
              <a:rPr lang="ja-JP" altLang="en-US"/>
              <a:t>→ 良い近似とは言えない</a:t>
            </a:r>
            <a:endParaRPr lang="en-US" altLang="ja-JP" dirty="0"/>
          </a:p>
          <a:p>
            <a:pPr marL="0" indent="0">
              <a:buNone/>
            </a:pPr>
            <a:endParaRPr lang="en" altLang="ja-JP" dirty="0"/>
          </a:p>
          <a:p>
            <a:r>
              <a:rPr lang="ja-JP" altLang="en-US" u="sng"/>
              <a:t>凹凸の激しいデータを最適に近似することが重要</a:t>
            </a:r>
            <a:endParaRPr lang="en" altLang="ja-JP" u="sng" dirty="0"/>
          </a:p>
        </p:txBody>
      </p:sp>
      <p:sp>
        <p:nvSpPr>
          <p:cNvPr id="4" name="日付プレースホルダー 3">
            <a:extLst>
              <a:ext uri="{FF2B5EF4-FFF2-40B4-BE49-F238E27FC236}">
                <a16:creationId xmlns:a16="http://schemas.microsoft.com/office/drawing/2014/main" id="{A473F4A1-B521-07A9-E8AC-33A694DFB972}"/>
              </a:ext>
            </a:extLst>
          </p:cNvPr>
          <p:cNvSpPr>
            <a:spLocks noGrp="1"/>
          </p:cNvSpPr>
          <p:nvPr>
            <p:ph type="dt" sz="half" idx="10"/>
          </p:nvPr>
        </p:nvSpPr>
        <p:spPr/>
        <p:txBody>
          <a:bodyPr/>
          <a:lstStyle/>
          <a:p>
            <a:fld id="{AFEFEDC0-E6B0-44CA-93D7-7CE0620B4CC8}"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en-US" altLang="ja-JP"/>
              <a:t>FIT 2022</a:t>
            </a:r>
            <a:endParaRPr lang="ja-JP" altLang="en-US" dirty="0"/>
          </a:p>
        </p:txBody>
      </p:sp>
      <p:sp>
        <p:nvSpPr>
          <p:cNvPr id="8" name="スライド番号プレースホルダー 7">
            <a:extLst>
              <a:ext uri="{FF2B5EF4-FFF2-40B4-BE49-F238E27FC236}">
                <a16:creationId xmlns:a16="http://schemas.microsoft.com/office/drawing/2014/main" id="{F9D356A1-343E-C030-2558-147840BF459A}"/>
              </a:ext>
            </a:extLst>
          </p:cNvPr>
          <p:cNvSpPr>
            <a:spLocks noGrp="1"/>
          </p:cNvSpPr>
          <p:nvPr>
            <p:ph type="sldNum" sz="quarter" idx="12"/>
          </p:nvPr>
        </p:nvSpPr>
        <p:spPr/>
        <p:txBody>
          <a:bodyPr/>
          <a:lstStyle/>
          <a:p>
            <a:r>
              <a:rPr kumimoji="1" lang="en-US" altLang="ja-JP" dirty="0"/>
              <a:t>1</a:t>
            </a:r>
            <a:endParaRPr kumimoji="1" lang="ja-JP" altLang="en-US" dirty="0"/>
          </a:p>
        </p:txBody>
      </p:sp>
      <p:grpSp>
        <p:nvGrpSpPr>
          <p:cNvPr id="11" name="グループ化 10">
            <a:extLst>
              <a:ext uri="{FF2B5EF4-FFF2-40B4-BE49-F238E27FC236}">
                <a16:creationId xmlns:a16="http://schemas.microsoft.com/office/drawing/2014/main" id="{0B401754-C723-7669-3435-6C1D116B2E82}"/>
              </a:ext>
            </a:extLst>
          </p:cNvPr>
          <p:cNvGrpSpPr/>
          <p:nvPr/>
        </p:nvGrpSpPr>
        <p:grpSpPr>
          <a:xfrm>
            <a:off x="7026618" y="2415355"/>
            <a:ext cx="4821454" cy="3307530"/>
            <a:chOff x="7091932" y="2116485"/>
            <a:chExt cx="4821454" cy="3307530"/>
          </a:xfrm>
        </p:grpSpPr>
        <p:pic>
          <p:nvPicPr>
            <p:cNvPr id="7" name="図 6" descr="グラフ&#10;&#10;自動的に生成された説明">
              <a:extLst>
                <a:ext uri="{FF2B5EF4-FFF2-40B4-BE49-F238E27FC236}">
                  <a16:creationId xmlns:a16="http://schemas.microsoft.com/office/drawing/2014/main" id="{4584805A-2BAB-03D2-2F33-38C38B8EDF50}"/>
                </a:ext>
              </a:extLst>
            </p:cNvPr>
            <p:cNvPicPr>
              <a:picLocks noChangeAspect="1"/>
            </p:cNvPicPr>
            <p:nvPr/>
          </p:nvPicPr>
          <p:blipFill>
            <a:blip r:embed="rId3"/>
            <a:stretch>
              <a:fillRect/>
            </a:stretch>
          </p:blipFill>
          <p:spPr>
            <a:xfrm>
              <a:off x="7091932" y="2116485"/>
              <a:ext cx="4569294" cy="3039742"/>
            </a:xfrm>
            <a:prstGeom prst="rect">
              <a:avLst/>
            </a:prstGeom>
          </p:spPr>
        </p:pic>
        <p:sp>
          <p:nvSpPr>
            <p:cNvPr id="10" name="テキスト ボックス 9">
              <a:extLst>
                <a:ext uri="{FF2B5EF4-FFF2-40B4-BE49-F238E27FC236}">
                  <a16:creationId xmlns:a16="http://schemas.microsoft.com/office/drawing/2014/main" id="{2F30F18A-AE8B-C79C-4680-ACF5FEA7DED1}"/>
                </a:ext>
              </a:extLst>
            </p:cNvPr>
            <p:cNvSpPr txBox="1"/>
            <p:nvPr/>
          </p:nvSpPr>
          <p:spPr>
            <a:xfrm>
              <a:off x="7091932" y="5116238"/>
              <a:ext cx="4821454"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混合ガウスモデルによるヒストグ</a:t>
              </a:r>
              <a:r>
                <a:rPr lang="ja-JP" altLang="en-US" sz="1400">
                  <a:latin typeface="メイリオ" panose="020B0604030504040204" pitchFamily="50" charset="-128"/>
                  <a:ea typeface="メイリオ" panose="020B0604030504040204" pitchFamily="50" charset="-128"/>
                </a:rPr>
                <a:t>ラムの関数近似 </a:t>
              </a:r>
              <a:endParaRPr lang="ja-JP" altLang="en-US" sz="1400" dirty="0">
                <a:latin typeface="メイリオ" panose="020B0604030504040204" pitchFamily="50" charset="-128"/>
                <a:ea typeface="メイリオ" panose="020B0604030504040204" pitchFamily="50" charset="-128"/>
              </a:endParaRPr>
            </a:p>
          </p:txBody>
        </p:sp>
      </p:grpSp>
    </p:spTree>
    <p:extLst>
      <p:ext uri="{BB962C8B-B14F-4D97-AF65-F5344CB8AC3E}">
        <p14:creationId xmlns:p14="http://schemas.microsoft.com/office/powerpoint/2010/main" val="22645949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677DC-2195-4A4A-9807-3D865AE26614}"/>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283AFC-6FE4-3646-885D-DC2D22D3C58B}"/>
                  </a:ext>
                </a:extLst>
              </p:cNvPr>
              <p:cNvSpPr>
                <a:spLocks noGrp="1"/>
              </p:cNvSpPr>
              <p:nvPr>
                <p:ph idx="1"/>
              </p:nvPr>
            </p:nvSpPr>
            <p:spPr/>
            <p:txBody>
              <a:bodyPr>
                <a:noAutofit/>
              </a:bodyPr>
              <a:lstStyle/>
              <a:p>
                <a:pPr marL="0" indent="0">
                  <a:buNone/>
                </a:pPr>
                <a14:m>
                  <m:oMath xmlns:m="http://schemas.openxmlformats.org/officeDocument/2006/math">
                    <m:sSup>
                      <m:sSupPr>
                        <m:ctrlPr>
                          <a:rPr lang="en-US" altLang="ja-JP" i="1" u="sng" smtClean="0">
                            <a:latin typeface="Cambria Math" panose="02040503050406030204" pitchFamily="18" charset="0"/>
                          </a:rPr>
                        </m:ctrlPr>
                      </m:sSupPr>
                      <m:e>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𝐿</m:t>
                            </m:r>
                          </m:e>
                          <m:sub>
                            <m:r>
                              <a:rPr lang="en-US" altLang="ja-JP" i="1" u="sng">
                                <a:latin typeface="Cambria Math" panose="02040503050406030204" pitchFamily="18" charset="0"/>
                              </a:rPr>
                              <m:t>2</m:t>
                            </m:r>
                          </m:sub>
                        </m:sSub>
                      </m:e>
                      <m:sup>
                        <m:r>
                          <a:rPr lang="en-US" altLang="ja-JP" i="1" u="sng">
                            <a:latin typeface="Cambria Math" panose="02040503050406030204" pitchFamily="18" charset="0"/>
                          </a:rPr>
                          <m:t>2</m:t>
                        </m:r>
                      </m:sup>
                    </m:sSup>
                  </m:oMath>
                </a14:m>
                <a:r>
                  <a:rPr lang="ja-JP" altLang="en-US" u="sng"/>
                  <a:t>距離の定義</a:t>
                </a:r>
                <a:endParaRPr lang="en-US" altLang="ja-JP" u="sng" dirty="0"/>
              </a:p>
              <a:p>
                <a:r>
                  <a:rPr kumimoji="1" lang="ja-JP" altLang="en-US"/>
                  <a:t>区間</a:t>
                </a:r>
                <a:r>
                  <a:rPr kumimoji="1" lang="en-US" altLang="ja-JP" dirty="0"/>
                  <a:t>[0,1]</a:t>
                </a:r>
                <a:r>
                  <a:rPr kumimoji="1" lang="ja-JP" altLang="en-US"/>
                  <a:t>上に定義されたヒストグラム関数</a:t>
                </a:r>
                <a14:m>
                  <m:oMath xmlns:m="http://schemas.openxmlformats.org/officeDocument/2006/math">
                    <m:r>
                      <m:rPr>
                        <m:sty m:val="p"/>
                      </m:rPr>
                      <a:rPr kumimoji="1" lang="en-US" altLang="ja-JP" b="0" i="0" smtClean="0">
                        <a:latin typeface="Cambria Math" panose="02040503050406030204" pitchFamily="18" charset="0"/>
                      </a:rPr>
                      <m:t>y</m:t>
                    </m:r>
                    <m:r>
                      <a:rPr kumimoji="1" lang="en-US" altLang="ja-JP" b="0"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a14:m>
                <a:r>
                  <a:rPr kumimoji="1" lang="ja-JP" altLang="en-US"/>
                  <a:t>の単峰近似関数</a:t>
                </a:r>
                <a14:m>
                  <m:oMath xmlns:m="http://schemas.openxmlformats.org/officeDocument/2006/math">
                    <m:r>
                      <m:rPr>
                        <m:sty m:val="p"/>
                      </m:rPr>
                      <a:rPr lang="en-US" altLang="ja-JP" b="0" i="0" smtClean="0">
                        <a:latin typeface="Cambria Math" panose="02040503050406030204" pitchFamily="18" charset="0"/>
                        <a:ea typeface="Cambria Math" panose="02040503050406030204" pitchFamily="18" charset="0"/>
                      </a:rPr>
                      <m:t>y</m:t>
                    </m:r>
                    <m:r>
                      <a:rPr lang="en-US" altLang="ja-JP" b="0" i="0" smtClean="0">
                        <a:latin typeface="Cambria Math" panose="02040503050406030204" pitchFamily="18" charset="0"/>
                        <a:ea typeface="Cambria Math" panose="02040503050406030204" pitchFamily="18" charset="0"/>
                      </a:rPr>
                      <m:t>=</m:t>
                    </m:r>
                    <m:r>
                      <a:rPr lang="en-US" altLang="ja-JP" i="1" smtClean="0">
                        <a:latin typeface="Cambria Math" panose="02040503050406030204" pitchFamily="18" charset="0"/>
                        <a:ea typeface="Cambria Math" panose="02040503050406030204" pitchFamily="18" charset="0"/>
                      </a:rPr>
                      <m:t>𝜑</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oMath>
                </a14:m>
                <a:r>
                  <a:rPr lang="ja-JP" altLang="en-US" b="0" i="1" dirty="0"/>
                  <a:t>について</a:t>
                </a:r>
                <a:endParaRPr lang="en-US" altLang="ja-JP" b="0" i="1" dirty="0"/>
              </a:p>
              <a:p>
                <a:pPr marL="0" indent="0">
                  <a:buNone/>
                </a:pPr>
                <a:endParaRPr kumimoji="1"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kumimoji="1" lang="en-US" altLang="ja-JP" i="1" smtClean="0">
                              <a:latin typeface="Cambria Math" panose="02040503050406030204" pitchFamily="18" charset="0"/>
                            </a:rPr>
                          </m:ctrlPr>
                        </m:sSupPr>
                        <m:e>
                          <m:d>
                            <m:dPr>
                              <m:begChr m:val="‖"/>
                              <m:endChr m:val="‖"/>
                              <m:ctrlPr>
                                <a:rPr kumimoji="1" lang="en-US" altLang="ja-JP" i="1" smtClean="0">
                                  <a:latin typeface="Cambria Math" panose="02040503050406030204" pitchFamily="18" charset="0"/>
                                </a:rPr>
                              </m:ctrlPr>
                            </m:dPr>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𝜑</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nary>
                            <m:naryPr>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1</m:t>
                              </m:r>
                            </m:sup>
                            <m:e>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𝜑</m:t>
                                      </m:r>
                                      <m:d>
                                        <m:dPr>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𝑥</m:t>
                                          </m:r>
                                        </m:e>
                                      </m:d>
                                    </m:e>
                                  </m:d>
                                </m:e>
                                <m:sup>
                                  <m:r>
                                    <a:rPr kumimoji="1" lang="en-US" altLang="ja-JP" b="0" i="1" smtClean="0">
                                      <a:latin typeface="Cambria Math" panose="02040503050406030204" pitchFamily="18" charset="0"/>
                                    </a:rPr>
                                    <m:t>2</m:t>
                                  </m:r>
                                </m:sup>
                              </m:sSup>
                            </m:e>
                          </m:nary>
                        </m:e>
                      </m:d>
                      <m:r>
                        <a:rPr kumimoji="1" lang="en-US" altLang="ja-JP" b="0" i="1" smtClean="0">
                          <a:latin typeface="Cambria Math" panose="02040503050406030204" pitchFamily="18" charset="0"/>
                        </a:rPr>
                        <m:t>𝑑𝑥</m:t>
                      </m:r>
                    </m:oMath>
                  </m:oMathPara>
                </a14:m>
                <a:endParaRPr kumimoji="1" lang="en-US" altLang="ja-JP" dirty="0"/>
              </a:p>
              <a:p>
                <a:pPr marL="0" indent="0">
                  <a:buNone/>
                </a:pPr>
                <a:endParaRPr lang="en-US" altLang="ja-JP" dirty="0"/>
              </a:p>
              <a:p>
                <a:r>
                  <a:rPr lang="ja-JP" altLang="en-US"/>
                  <a:t>これを最小化する</a:t>
                </a:r>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kumimoji="1" lang="ja-JP" altLang="en-US"/>
                  <a:t>を考える　→　バランス条件の元で</a:t>
                </a:r>
                <a14:m>
                  <m:oMath xmlns:m="http://schemas.openxmlformats.org/officeDocument/2006/math">
                    <m:sSup>
                      <m:sSupPr>
                        <m:ctrlPr>
                          <a:rPr lang="en-US" altLang="ja-JP" i="1" smtClean="0">
                            <a:latin typeface="Cambria Math" panose="02040503050406030204" pitchFamily="18" charset="0"/>
                            <a:ea typeface="Cambria Math" panose="02040503050406030204" pitchFamily="18" charset="0"/>
                          </a:rPr>
                        </m:ctrlPr>
                      </m:sSupPr>
                      <m:e>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𝜑</m:t>
                            </m:r>
                          </m:e>
                        </m:d>
                      </m:e>
                      <m:sup>
                        <m:r>
                          <a:rPr lang="en-US" altLang="ja-JP" b="0" i="1" smtClean="0">
                            <a:latin typeface="Cambria Math" panose="02040503050406030204" pitchFamily="18" charset="0"/>
                            <a:ea typeface="Cambria Math" panose="02040503050406030204" pitchFamily="18" charset="0"/>
                          </a:rPr>
                          <m:t>2</m:t>
                        </m:r>
                      </m:sup>
                    </m:sSup>
                  </m:oMath>
                </a14:m>
                <a:r>
                  <a:rPr kumimoji="1" lang="ja-JP" altLang="en-US"/>
                  <a:t>の最大化と等価</a:t>
                </a:r>
                <a:r>
                  <a:rPr kumimoji="1" lang="en-US" altLang="ja-JP" dirty="0"/>
                  <a:t>[1]</a:t>
                </a:r>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FB283AFC-6FE4-3646-885D-DC2D22D3C58B}"/>
                  </a:ext>
                </a:extLst>
              </p:cNvPr>
              <p:cNvSpPr>
                <a:spLocks noGrp="1" noRot="1" noChangeAspect="1" noMove="1" noResize="1" noEditPoints="1" noAdjustHandles="1" noChangeArrowheads="1" noChangeShapeType="1" noTextEdit="1"/>
              </p:cNvSpPr>
              <p:nvPr>
                <p:ph idx="1"/>
              </p:nvPr>
            </p:nvSpPr>
            <p:spPr>
              <a:blipFill>
                <a:blip r:embed="rId2"/>
                <a:stretch>
                  <a:fillRect l="-456" t="-3015"/>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9A980267-6F6F-B74F-A576-C05B3EFB9956}"/>
              </a:ext>
            </a:extLst>
          </p:cNvPr>
          <p:cNvSpPr>
            <a:spLocks noGrp="1"/>
          </p:cNvSpPr>
          <p:nvPr>
            <p:ph type="dt" sz="half" idx="10"/>
          </p:nvPr>
        </p:nvSpPr>
        <p:spPr/>
        <p:txBody>
          <a:bodyPr/>
          <a:lstStyle/>
          <a:p>
            <a:fld id="{3AE8DE2F-0017-4857-B675-262E699AF09F}" type="datetime1">
              <a:rPr kumimoji="1" lang="ja-JP" altLang="en-US" smtClean="0"/>
              <a:t>2023/1/30</a:t>
            </a:fld>
            <a:endParaRPr kumimoji="1" lang="ja-JP" altLang="en-US"/>
          </a:p>
        </p:txBody>
      </p:sp>
      <p:sp>
        <p:nvSpPr>
          <p:cNvPr id="5" name="スライド番号プレースホルダー 4">
            <a:extLst>
              <a:ext uri="{FF2B5EF4-FFF2-40B4-BE49-F238E27FC236}">
                <a16:creationId xmlns:a16="http://schemas.microsoft.com/office/drawing/2014/main" id="{919F9F3D-8F22-524A-A36E-AF50B07EAEE7}"/>
              </a:ext>
            </a:extLst>
          </p:cNvPr>
          <p:cNvSpPr>
            <a:spLocks noGrp="1"/>
          </p:cNvSpPr>
          <p:nvPr>
            <p:ph type="sldNum" sz="quarter" idx="12"/>
          </p:nvPr>
        </p:nvSpPr>
        <p:spPr/>
        <p:txBody>
          <a:bodyPr/>
          <a:lstStyle/>
          <a:p>
            <a:r>
              <a:rPr kumimoji="1" lang="en-US" altLang="ja-JP" dirty="0"/>
              <a:t>12</a:t>
            </a:r>
            <a:endParaRPr kumimoji="1" lang="ja-JP" altLang="en-US" dirty="0"/>
          </a:p>
        </p:txBody>
      </p:sp>
      <p:sp>
        <p:nvSpPr>
          <p:cNvPr id="6" name="フッター プレースホルダー 5">
            <a:extLst>
              <a:ext uri="{FF2B5EF4-FFF2-40B4-BE49-F238E27FC236}">
                <a16:creationId xmlns:a16="http://schemas.microsoft.com/office/drawing/2014/main" id="{83DC8DF9-D9B9-054E-B3E7-A15D4A993FD1}"/>
              </a:ext>
            </a:extLst>
          </p:cNvPr>
          <p:cNvSpPr>
            <a:spLocks noGrp="1"/>
          </p:cNvSpPr>
          <p:nvPr>
            <p:ph type="ftr" sz="quarter" idx="11"/>
          </p:nvPr>
        </p:nvSpPr>
        <p:spPr/>
        <p:txBody>
          <a:bodyPr/>
          <a:lstStyle/>
          <a:p>
            <a:r>
              <a:rPr lang="en-US" altLang="ja-JP"/>
              <a:t>FIT 2022</a:t>
            </a:r>
            <a:endParaRPr lang="ja-JP" altLang="en-US" dirty="0"/>
          </a:p>
        </p:txBody>
      </p:sp>
    </p:spTree>
    <p:extLst>
      <p:ext uri="{BB962C8B-B14F-4D97-AF65-F5344CB8AC3E}">
        <p14:creationId xmlns:p14="http://schemas.microsoft.com/office/powerpoint/2010/main" val="326593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図 74" descr="グラフ, 折れ線グラフ&#10;&#10;自動的に生成された説明">
            <a:extLst>
              <a:ext uri="{FF2B5EF4-FFF2-40B4-BE49-F238E27FC236}">
                <a16:creationId xmlns:a16="http://schemas.microsoft.com/office/drawing/2014/main" id="{4DD97978-553E-594B-917E-E2A843C604E6}"/>
              </a:ext>
            </a:extLst>
          </p:cNvPr>
          <p:cNvPicPr>
            <a:picLocks noChangeAspect="1"/>
          </p:cNvPicPr>
          <p:nvPr/>
        </p:nvPicPr>
        <p:blipFill>
          <a:blip r:embed="rId2"/>
          <a:stretch>
            <a:fillRect/>
          </a:stretch>
        </p:blipFill>
        <p:spPr>
          <a:xfrm>
            <a:off x="8323568" y="1047771"/>
            <a:ext cx="3713226" cy="2566050"/>
          </a:xfrm>
          <a:prstGeom prst="rect">
            <a:avLst/>
          </a:prstGeom>
        </p:spPr>
      </p:pic>
      <p:sp>
        <p:nvSpPr>
          <p:cNvPr id="2" name="タイトル 1">
            <a:extLst>
              <a:ext uri="{FF2B5EF4-FFF2-40B4-BE49-F238E27FC236}">
                <a16:creationId xmlns:a16="http://schemas.microsoft.com/office/drawing/2014/main" id="{EC1C4CE9-1618-884A-AC1B-55A741F841EC}"/>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2372EEC-229E-3541-9C38-AFEED80C872A}"/>
                  </a:ext>
                </a:extLst>
              </p:cNvPr>
              <p:cNvSpPr>
                <a:spLocks noGrp="1"/>
              </p:cNvSpPr>
              <p:nvPr>
                <p:ph idx="1"/>
              </p:nvPr>
            </p:nvSpPr>
            <p:spPr/>
            <p:txBody>
              <a:bodyPr>
                <a:normAutofit/>
              </a:bodyPr>
              <a:lstStyle/>
              <a:p>
                <a:pPr marL="0" indent="0">
                  <a:buNone/>
                </a:pPr>
                <a:r>
                  <a:rPr kumimoji="1" lang="ja-JP" altLang="en-US"/>
                  <a:t>①</a:t>
                </a:r>
                <a:r>
                  <a:rPr lang="ja-JP" altLang="en-US"/>
                  <a:t>区分線形関数</a:t>
                </a:r>
                <a14:m>
                  <m:oMath xmlns:m="http://schemas.openxmlformats.org/officeDocument/2006/math">
                    <m:r>
                      <a:rPr lang="en-US" altLang="ja-JP" b="0" i="1" smtClean="0">
                        <a:latin typeface="Cambria Math" panose="02040503050406030204" pitchFamily="18" charset="0"/>
                      </a:rPr>
                      <m:t>𝐹</m:t>
                    </m:r>
                  </m:oMath>
                </a14:m>
                <a:r>
                  <a:rPr kumimoji="1" lang="ja-JP" altLang="en-US"/>
                  <a:t>を計算</a:t>
                </a:r>
                <a:r>
                  <a:rPr lang="en-US" altLang="ja-JP" dirty="0"/>
                  <a:t> </a:t>
                </a:r>
                <a14:m>
                  <m:oMath xmlns:m="http://schemas.openxmlformats.org/officeDocument/2006/math">
                    <m:r>
                      <a:rPr kumimoji="1" lang="en-US" altLang="ja-JP" b="0" i="1" smtClean="0">
                        <a:latin typeface="Cambria Math" panose="02040503050406030204" pitchFamily="18" charset="0"/>
                      </a:rPr>
                      <m:t>𝐹</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𝑥</m:t>
                        </m:r>
                      </m:sup>
                      <m:e>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𝑢</m:t>
                            </m:r>
                          </m:e>
                        </m:d>
                        <m:r>
                          <a:rPr kumimoji="1" lang="en-US" altLang="ja-JP" b="0" i="1" smtClean="0">
                            <a:latin typeface="Cambria Math" panose="02040503050406030204" pitchFamily="18" charset="0"/>
                          </a:rPr>
                          <m:t>𝑑𝑢</m:t>
                        </m:r>
                      </m:e>
                    </m:nary>
                  </m:oMath>
                </a14:m>
                <a:endParaRPr kumimoji="1" lang="en-US" altLang="ja-JP" b="0" dirty="0"/>
              </a:p>
              <a:p>
                <a:r>
                  <a:rPr kumimoji="1" lang="ja-JP" altLang="en-US" b="0"/>
                  <a:t>ヒストグラム関数</a:t>
                </a:r>
                <a14:m>
                  <m:oMath xmlns:m="http://schemas.openxmlformats.org/officeDocument/2006/math">
                    <m:r>
                      <a:rPr kumimoji="1" lang="en-US" altLang="ja-JP" b="0" i="1" smtClean="0">
                        <a:latin typeface="Cambria Math" panose="02040503050406030204" pitchFamily="18" charset="0"/>
                      </a:rPr>
                      <m:t>𝑓</m:t>
                    </m:r>
                  </m:oMath>
                </a14:m>
                <a:r>
                  <a:rPr kumimoji="1" lang="ja-JP" altLang="en-US" b="0"/>
                  <a:t>を配列</a:t>
                </a:r>
                <a14:m>
                  <m:oMath xmlns:m="http://schemas.openxmlformats.org/officeDocument/2006/math">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oMath>
                </a14:m>
                <a:r>
                  <a:rPr kumimoji="1" lang="ja-JP" altLang="en-US" b="0"/>
                  <a:t>とすると　</a:t>
                </a:r>
                <a14:m>
                  <m:oMath xmlns:m="http://schemas.openxmlformats.org/officeDocument/2006/math">
                    <m:r>
                      <a:rPr kumimoji="1" lang="en-US" altLang="ja-JP" b="0" i="1" smtClean="0">
                        <a:latin typeface="Cambria Math" panose="02040503050406030204" pitchFamily="18" charset="0"/>
                      </a:rPr>
                      <m:t>𝐹</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𝑥</m:t>
                        </m:r>
                      </m:sup>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e>
                    </m:nary>
                  </m:oMath>
                </a14:m>
                <a:endParaRPr kumimoji="1" lang="en-US" altLang="ja-JP" b="0" dirty="0"/>
              </a:p>
              <a:p>
                <a:pPr marL="0" indent="0">
                  <a:buNone/>
                </a:pPr>
                <a:endParaRPr lang="en-US" altLang="ja-JP" dirty="0"/>
              </a:p>
              <a:p>
                <a:pPr marL="0" indent="0">
                  <a:buNone/>
                </a:pPr>
                <a:endParaRPr lang="en-US" altLang="ja-JP" dirty="0"/>
              </a:p>
              <a:p>
                <a:pPr marL="0" indent="0">
                  <a:buNone/>
                </a:pPr>
                <a:r>
                  <a:rPr kumimoji="1" lang="ja-JP" altLang="en-US" b="0"/>
                  <a:t>②</a:t>
                </a:r>
                <a:r>
                  <a:rPr lang="en-US" altLang="ja-JP" dirty="0"/>
                  <a:t> </a:t>
                </a:r>
                <a14:m>
                  <m:oMath xmlns:m="http://schemas.openxmlformats.org/officeDocument/2006/math">
                    <m:r>
                      <a:rPr lang="en-US" altLang="ja-JP" i="1">
                        <a:latin typeface="Cambria Math" panose="02040503050406030204" pitchFamily="18" charset="0"/>
                      </a:rPr>
                      <m:t>𝐹</m:t>
                    </m:r>
                  </m:oMath>
                </a14:m>
                <a:r>
                  <a:rPr kumimoji="1" lang="ja-JP" altLang="en-US" b="0" dirty="0"/>
                  <a:t>の</a:t>
                </a:r>
                <a:r>
                  <a:rPr kumimoji="1" lang="ja-JP" altLang="en-US" b="0"/>
                  <a:t>凸包木</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𝑇</m:t>
                        </m:r>
                      </m:e>
                      <m:sup>
                        <m:r>
                          <a:rPr lang="en-US" altLang="ja-JP" b="0" i="1" smtClean="0">
                            <a:latin typeface="Cambria Math" panose="02040503050406030204" pitchFamily="18" charset="0"/>
                          </a:rPr>
                          <m:t>𝐿</m:t>
                        </m:r>
                      </m:sup>
                    </m:sSup>
                  </m:oMath>
                </a14:m>
                <a:r>
                  <a:rPr kumimoji="1" lang="en-US" altLang="ja-JP" b="0"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𝑇</m:t>
                        </m:r>
                      </m:e>
                      <m:sup>
                        <m:r>
                          <a:rPr lang="en-US" altLang="ja-JP" i="1">
                            <a:latin typeface="Cambria Math" panose="02040503050406030204" pitchFamily="18" charset="0"/>
                          </a:rPr>
                          <m:t>𝑈</m:t>
                        </m:r>
                      </m:sup>
                    </m:sSup>
                  </m:oMath>
                </a14:m>
                <a:r>
                  <a:rPr kumimoji="1" lang="ja-JP" altLang="en-US" b="0"/>
                  <a:t>と各頂点までの重みの和を計算</a:t>
                </a:r>
                <a:endParaRPr kumimoji="1" lang="en-US" altLang="ja-JP" b="0" dirty="0"/>
              </a:p>
              <a:p>
                <a:r>
                  <a:rPr kumimoji="1" lang="ja-JP" altLang="en-US" b="0"/>
                  <a:t>辺</a:t>
                </a:r>
                <a14:m>
                  <m:oMath xmlns:m="http://schemas.openxmlformats.org/officeDocument/2006/math">
                    <m:r>
                      <a:rPr kumimoji="1" lang="en-US" altLang="ja-JP" b="0" i="1" smtClean="0">
                        <a:latin typeface="Cambria Math" panose="02040503050406030204" pitchFamily="18" charset="0"/>
                      </a:rPr>
                      <m:t>𝑒</m:t>
                    </m:r>
                  </m:oMath>
                </a14:m>
                <a:r>
                  <a:rPr lang="ja-JP" altLang="en-US"/>
                  <a:t>の重み　</a:t>
                </a:r>
                <a14:m>
                  <m:oMath xmlns:m="http://schemas.openxmlformats.org/officeDocument/2006/math">
                    <m:r>
                      <a:rPr kumimoji="1" lang="en-US" altLang="ja-JP" b="0" i="1" smtClean="0">
                        <a:latin typeface="Cambria Math" panose="02040503050406030204" pitchFamily="18" charset="0"/>
                      </a:rPr>
                      <m:t>𝑤</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2</m:t>
                        </m:r>
                      </m:sup>
                    </m:sSup>
                  </m:oMath>
                </a14:m>
                <a:endParaRPr kumimoji="1" lang="en-US" altLang="ja-JP" b="0" dirty="0"/>
              </a:p>
              <a:p>
                <a:r>
                  <a:rPr kumimoji="1" lang="ja-JP" altLang="en-US" b="0"/>
                  <a:t>頂点</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oMath>
                </a14:m>
                <a:r>
                  <a:rPr kumimoji="1" lang="ja-JP" altLang="en-US" b="0" dirty="0"/>
                  <a:t>までの辺の重み</a:t>
                </a:r>
                <a:r>
                  <a:rPr kumimoji="1" lang="ja-JP" altLang="en-US" b="0"/>
                  <a:t>の和</a:t>
                </a:r>
                <a:r>
                  <a:rPr kumimoji="1" lang="en-US" altLang="ja-JP" b="0" dirty="0"/>
                  <a:t> </a:t>
                </a:r>
                <a14:m>
                  <m:oMath xmlns:m="http://schemas.openxmlformats.org/officeDocument/2006/math">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oMath>
                </a14:m>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12372EEC-229E-3541-9C38-AFEED80C872A}"/>
                  </a:ext>
                </a:extLst>
              </p:cNvPr>
              <p:cNvSpPr>
                <a:spLocks noGrp="1" noRot="1" noChangeAspect="1" noMove="1" noResize="1" noEditPoints="1" noAdjustHandles="1" noChangeArrowheads="1" noChangeShapeType="1" noTextEdit="1"/>
              </p:cNvSpPr>
              <p:nvPr>
                <p:ph idx="1"/>
              </p:nvPr>
            </p:nvSpPr>
            <p:spPr>
              <a:blipFill>
                <a:blip r:embed="rId3"/>
                <a:stretch>
                  <a:fillRect l="-569" t="-12312"/>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4318BCBD-835D-7D48-A5CF-8429317A101A}"/>
              </a:ext>
            </a:extLst>
          </p:cNvPr>
          <p:cNvSpPr>
            <a:spLocks noGrp="1"/>
          </p:cNvSpPr>
          <p:nvPr>
            <p:ph type="dt" sz="half" idx="10"/>
          </p:nvPr>
        </p:nvSpPr>
        <p:spPr/>
        <p:txBody>
          <a:bodyPr/>
          <a:lstStyle/>
          <a:p>
            <a:fld id="{C65786D8-F7F9-46F5-B6D4-4DEA16FFDD3F}" type="datetime1">
              <a:rPr kumimoji="1" lang="ja-JP" altLang="en-US" smtClean="0"/>
              <a:t>2023/1/30</a:t>
            </a:fld>
            <a:endParaRPr kumimoji="1" lang="ja-JP" altLang="en-US"/>
          </a:p>
        </p:txBody>
      </p:sp>
      <p:sp>
        <p:nvSpPr>
          <p:cNvPr id="5" name="スライド番号プレースホルダー 4">
            <a:extLst>
              <a:ext uri="{FF2B5EF4-FFF2-40B4-BE49-F238E27FC236}">
                <a16:creationId xmlns:a16="http://schemas.microsoft.com/office/drawing/2014/main" id="{1FC9338F-1AD5-7145-98EF-790F65FF93F8}"/>
              </a:ext>
            </a:extLst>
          </p:cNvPr>
          <p:cNvSpPr>
            <a:spLocks noGrp="1"/>
          </p:cNvSpPr>
          <p:nvPr>
            <p:ph type="sldNum" sz="quarter" idx="12"/>
          </p:nvPr>
        </p:nvSpPr>
        <p:spPr/>
        <p:txBody>
          <a:bodyPr/>
          <a:lstStyle/>
          <a:p>
            <a:r>
              <a:rPr kumimoji="1" lang="en-US" altLang="ja-JP" dirty="0"/>
              <a:t>13</a:t>
            </a:r>
            <a:endParaRPr kumimoji="1" lang="ja-JP" altLang="en-US" dirty="0"/>
          </a:p>
        </p:txBody>
      </p:sp>
      <p:grpSp>
        <p:nvGrpSpPr>
          <p:cNvPr id="117" name="グループ化 116">
            <a:extLst>
              <a:ext uri="{FF2B5EF4-FFF2-40B4-BE49-F238E27FC236}">
                <a16:creationId xmlns:a16="http://schemas.microsoft.com/office/drawing/2014/main" id="{4566A19B-4631-044F-9020-B05903097072}"/>
              </a:ext>
            </a:extLst>
          </p:cNvPr>
          <p:cNvGrpSpPr/>
          <p:nvPr/>
        </p:nvGrpSpPr>
        <p:grpSpPr>
          <a:xfrm>
            <a:off x="6230120" y="3802741"/>
            <a:ext cx="2816070" cy="2140627"/>
            <a:chOff x="8316694" y="3765205"/>
            <a:chExt cx="2816070" cy="2140627"/>
          </a:xfrm>
        </p:grpSpPr>
        <p:grpSp>
          <p:nvGrpSpPr>
            <p:cNvPr id="84" name="グループ化 83">
              <a:extLst>
                <a:ext uri="{FF2B5EF4-FFF2-40B4-BE49-F238E27FC236}">
                  <a16:creationId xmlns:a16="http://schemas.microsoft.com/office/drawing/2014/main" id="{6CA27909-F080-4D4B-86B0-7C25481F6E17}"/>
                </a:ext>
              </a:extLst>
            </p:cNvPr>
            <p:cNvGrpSpPr/>
            <p:nvPr/>
          </p:nvGrpSpPr>
          <p:grpSpPr>
            <a:xfrm>
              <a:off x="8316694" y="3765205"/>
              <a:ext cx="2816070" cy="2140627"/>
              <a:chOff x="8834395" y="1206590"/>
              <a:chExt cx="2816070" cy="2140627"/>
            </a:xfrm>
          </p:grpSpPr>
          <p:sp>
            <p:nvSpPr>
              <p:cNvPr id="18" name="円/楕円 17">
                <a:extLst>
                  <a:ext uri="{FF2B5EF4-FFF2-40B4-BE49-F238E27FC236}">
                    <a16:creationId xmlns:a16="http://schemas.microsoft.com/office/drawing/2014/main" id="{C4AF2124-02B1-A645-97E9-F08C907E0065}"/>
                  </a:ext>
                </a:extLst>
              </p:cNvPr>
              <p:cNvSpPr/>
              <p:nvPr/>
            </p:nvSpPr>
            <p:spPr>
              <a:xfrm>
                <a:off x="11593315"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C3526CE-0A98-B146-B202-037FA10842A8}"/>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a:extLst>
                  <a:ext uri="{FF2B5EF4-FFF2-40B4-BE49-F238E27FC236}">
                    <a16:creationId xmlns:a16="http://schemas.microsoft.com/office/drawing/2014/main" id="{7F724331-CF88-8F43-B29A-DB6779BDAA76}"/>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a:extLst>
                  <a:ext uri="{FF2B5EF4-FFF2-40B4-BE49-F238E27FC236}">
                    <a16:creationId xmlns:a16="http://schemas.microsoft.com/office/drawing/2014/main" id="{C93A1DF4-21B2-3A4F-B844-C28BA776970E}"/>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a:extLst>
                  <a:ext uri="{FF2B5EF4-FFF2-40B4-BE49-F238E27FC236}">
                    <a16:creationId xmlns:a16="http://schemas.microsoft.com/office/drawing/2014/main" id="{6252D4B5-C81E-E04A-96B3-BEBDB15C43B3}"/>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a:extLst>
                  <a:ext uri="{FF2B5EF4-FFF2-40B4-BE49-F238E27FC236}">
                    <a16:creationId xmlns:a16="http://schemas.microsoft.com/office/drawing/2014/main" id="{CCB4F6F7-D695-D646-A13D-59C9529E4A21}"/>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a:extLst>
                  <a:ext uri="{FF2B5EF4-FFF2-40B4-BE49-F238E27FC236}">
                    <a16:creationId xmlns:a16="http://schemas.microsoft.com/office/drawing/2014/main" id="{516E03E6-1D48-974C-8BCA-873B1D3DEE27}"/>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a:extLst>
                  <a:ext uri="{FF2B5EF4-FFF2-40B4-BE49-F238E27FC236}">
                    <a16:creationId xmlns:a16="http://schemas.microsoft.com/office/drawing/2014/main" id="{C1589AF3-D7A1-D049-B512-3759311BC010}"/>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a:extLst>
                  <a:ext uri="{FF2B5EF4-FFF2-40B4-BE49-F238E27FC236}">
                    <a16:creationId xmlns:a16="http://schemas.microsoft.com/office/drawing/2014/main" id="{AA864775-2EFD-7F49-BD9D-16E09FD25951}"/>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a:extLst>
                  <a:ext uri="{FF2B5EF4-FFF2-40B4-BE49-F238E27FC236}">
                    <a16:creationId xmlns:a16="http://schemas.microsoft.com/office/drawing/2014/main" id="{A5B3F345-9AFA-E642-B030-D2B4E6CC347E}"/>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6" name="直線コネクタ 85">
              <a:extLst>
                <a:ext uri="{FF2B5EF4-FFF2-40B4-BE49-F238E27FC236}">
                  <a16:creationId xmlns:a16="http://schemas.microsoft.com/office/drawing/2014/main" id="{0C497DC8-2F8A-6049-983B-82FCDD45B928}"/>
                </a:ext>
              </a:extLst>
            </p:cNvPr>
            <p:cNvCxnSpPr>
              <a:cxnSpLocks/>
              <a:stCxn id="83" idx="6"/>
              <a:endCxn id="82" idx="3"/>
            </p:cNvCxnSpPr>
            <p:nvPr/>
          </p:nvCxnSpPr>
          <p:spPr>
            <a:xfrm flipV="1">
              <a:off x="8373844" y="5757364"/>
              <a:ext cx="258069" cy="1198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353EFE24-C787-A442-AE50-B26BF8D6FE34}"/>
                </a:ext>
              </a:extLst>
            </p:cNvPr>
            <p:cNvCxnSpPr>
              <a:cxnSpLocks/>
              <a:stCxn id="82" idx="7"/>
              <a:endCxn id="81" idx="3"/>
            </p:cNvCxnSpPr>
            <p:nvPr/>
          </p:nvCxnSpPr>
          <p:spPr>
            <a:xfrm flipV="1">
              <a:off x="8672325" y="5342534"/>
              <a:ext cx="266438" cy="3744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752D54F9-0823-0943-A997-CE1E87E50186}"/>
                </a:ext>
              </a:extLst>
            </p:cNvPr>
            <p:cNvCxnSpPr>
              <a:cxnSpLocks/>
              <a:stCxn id="82" idx="7"/>
              <a:endCxn id="80" idx="3"/>
            </p:cNvCxnSpPr>
            <p:nvPr/>
          </p:nvCxnSpPr>
          <p:spPr>
            <a:xfrm flipV="1">
              <a:off x="8672325" y="5200978"/>
              <a:ext cx="573289" cy="5159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E3AF2909-7362-4146-9CC2-BB45BA1A9D0F}"/>
                </a:ext>
              </a:extLst>
            </p:cNvPr>
            <p:cNvCxnSpPr>
              <a:cxnSpLocks/>
              <a:stCxn id="80" idx="7"/>
              <a:endCxn id="79" idx="3"/>
            </p:cNvCxnSpPr>
            <p:nvPr/>
          </p:nvCxnSpPr>
          <p:spPr>
            <a:xfrm flipV="1">
              <a:off x="9286026" y="4925840"/>
              <a:ext cx="263022" cy="2347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10ECBEC-2CEE-2844-AF17-612D95CF903A}"/>
                </a:ext>
              </a:extLst>
            </p:cNvPr>
            <p:cNvCxnSpPr>
              <a:cxnSpLocks/>
              <a:stCxn id="79" idx="7"/>
              <a:endCxn id="78" idx="3"/>
            </p:cNvCxnSpPr>
            <p:nvPr/>
          </p:nvCxnSpPr>
          <p:spPr>
            <a:xfrm flipV="1">
              <a:off x="9589460" y="4371597"/>
              <a:ext cx="266438" cy="5138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5CB8DD11-AEE3-C54B-9DD4-E8477928A4A5}"/>
                </a:ext>
              </a:extLst>
            </p:cNvPr>
            <p:cNvCxnSpPr>
              <a:cxnSpLocks/>
              <a:stCxn id="79" idx="7"/>
              <a:endCxn id="77" idx="3"/>
            </p:cNvCxnSpPr>
            <p:nvPr/>
          </p:nvCxnSpPr>
          <p:spPr>
            <a:xfrm flipV="1">
              <a:off x="9589460" y="4231499"/>
              <a:ext cx="573288" cy="653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310A9711-88B9-254D-B412-0F7E24574B21}"/>
                </a:ext>
              </a:extLst>
            </p:cNvPr>
            <p:cNvCxnSpPr>
              <a:cxnSpLocks/>
              <a:stCxn id="79" idx="7"/>
              <a:endCxn id="76" idx="3"/>
            </p:cNvCxnSpPr>
            <p:nvPr/>
          </p:nvCxnSpPr>
          <p:spPr>
            <a:xfrm flipV="1">
              <a:off x="9589460" y="3951333"/>
              <a:ext cx="880139" cy="9340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0765BBF-7F24-7E4A-9257-DB37CDBCBA48}"/>
                </a:ext>
              </a:extLst>
            </p:cNvPr>
            <p:cNvCxnSpPr>
              <a:cxnSpLocks/>
              <a:stCxn id="79" idx="7"/>
              <a:endCxn id="19" idx="3"/>
            </p:cNvCxnSpPr>
            <p:nvPr/>
          </p:nvCxnSpPr>
          <p:spPr>
            <a:xfrm flipV="1">
              <a:off x="9589460" y="3813986"/>
              <a:ext cx="1185558" cy="10714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277BC92-DA4A-0046-8666-5EDC6C433491}"/>
                </a:ext>
              </a:extLst>
            </p:cNvPr>
            <p:cNvCxnSpPr>
              <a:cxnSpLocks/>
              <a:stCxn id="80" idx="7"/>
              <a:endCxn id="18" idx="3"/>
            </p:cNvCxnSpPr>
            <p:nvPr/>
          </p:nvCxnSpPr>
          <p:spPr>
            <a:xfrm flipV="1">
              <a:off x="9286026" y="3813986"/>
              <a:ext cx="1797957" cy="13465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1" name="グループ化 150">
            <a:extLst>
              <a:ext uri="{FF2B5EF4-FFF2-40B4-BE49-F238E27FC236}">
                <a16:creationId xmlns:a16="http://schemas.microsoft.com/office/drawing/2014/main" id="{B9D81394-9742-3142-8C8E-40C3B9C80B9A}"/>
              </a:ext>
            </a:extLst>
          </p:cNvPr>
          <p:cNvGrpSpPr/>
          <p:nvPr/>
        </p:nvGrpSpPr>
        <p:grpSpPr>
          <a:xfrm>
            <a:off x="9038769" y="3766784"/>
            <a:ext cx="2816070" cy="2140627"/>
            <a:chOff x="8603900" y="4036336"/>
            <a:chExt cx="2816070" cy="2140627"/>
          </a:xfrm>
        </p:grpSpPr>
        <p:grpSp>
          <p:nvGrpSpPr>
            <p:cNvPr id="119" name="グループ化 118">
              <a:extLst>
                <a:ext uri="{FF2B5EF4-FFF2-40B4-BE49-F238E27FC236}">
                  <a16:creationId xmlns:a16="http://schemas.microsoft.com/office/drawing/2014/main" id="{1F37267F-1F80-564A-A76C-1E1D784F4749}"/>
                </a:ext>
              </a:extLst>
            </p:cNvPr>
            <p:cNvGrpSpPr/>
            <p:nvPr/>
          </p:nvGrpSpPr>
          <p:grpSpPr>
            <a:xfrm>
              <a:off x="8603900" y="4036336"/>
              <a:ext cx="2816070" cy="2140627"/>
              <a:chOff x="8834395" y="1206590"/>
              <a:chExt cx="2816070" cy="2140627"/>
            </a:xfrm>
            <a:solidFill>
              <a:srgbClr val="232AF4"/>
            </a:solidFill>
          </p:grpSpPr>
          <p:sp>
            <p:nvSpPr>
              <p:cNvPr id="129" name="円/楕円 128">
                <a:extLst>
                  <a:ext uri="{FF2B5EF4-FFF2-40B4-BE49-F238E27FC236}">
                    <a16:creationId xmlns:a16="http://schemas.microsoft.com/office/drawing/2014/main" id="{7FFC1A2E-CEE5-4845-8140-3668E474D46C}"/>
                  </a:ext>
                </a:extLst>
              </p:cNvPr>
              <p:cNvSpPr/>
              <p:nvPr/>
            </p:nvSpPr>
            <p:spPr>
              <a:xfrm>
                <a:off x="11593315"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1E638F60-11CB-3C4A-9A64-C1B4DF1108FF}"/>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a:extLst>
                  <a:ext uri="{FF2B5EF4-FFF2-40B4-BE49-F238E27FC236}">
                    <a16:creationId xmlns:a16="http://schemas.microsoft.com/office/drawing/2014/main" id="{C68A3BB9-3E70-1C4F-87C4-26B93BBDE76C}"/>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a:extLst>
                  <a:ext uri="{FF2B5EF4-FFF2-40B4-BE49-F238E27FC236}">
                    <a16:creationId xmlns:a16="http://schemas.microsoft.com/office/drawing/2014/main" id="{E9B4A007-807F-8E48-BC1A-D6EB5A5E2048}"/>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a:extLst>
                  <a:ext uri="{FF2B5EF4-FFF2-40B4-BE49-F238E27FC236}">
                    <a16:creationId xmlns:a16="http://schemas.microsoft.com/office/drawing/2014/main" id="{974DAB2D-8368-4146-B915-1376C52ECE8C}"/>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80E9DEBB-A1D5-DF4E-9C03-CB9BA4A6D56B}"/>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a:extLst>
                  <a:ext uri="{FF2B5EF4-FFF2-40B4-BE49-F238E27FC236}">
                    <a16:creationId xmlns:a16="http://schemas.microsoft.com/office/drawing/2014/main" id="{0E096F64-A353-274D-9B74-5EC24A9B2655}"/>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a:extLst>
                  <a:ext uri="{FF2B5EF4-FFF2-40B4-BE49-F238E27FC236}">
                    <a16:creationId xmlns:a16="http://schemas.microsoft.com/office/drawing/2014/main" id="{7D3C0844-56C4-E348-9F2A-BEED3B1503B0}"/>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a:extLst>
                  <a:ext uri="{FF2B5EF4-FFF2-40B4-BE49-F238E27FC236}">
                    <a16:creationId xmlns:a16="http://schemas.microsoft.com/office/drawing/2014/main" id="{166415E3-83A2-5244-99F3-095D3D1BCECB}"/>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C822EE91-8C77-F040-8C7A-09134FC977BA}"/>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0" name="直線コネクタ 119">
              <a:extLst>
                <a:ext uri="{FF2B5EF4-FFF2-40B4-BE49-F238E27FC236}">
                  <a16:creationId xmlns:a16="http://schemas.microsoft.com/office/drawing/2014/main" id="{4F2C228E-3DA5-B249-8AE9-3C508CB792E6}"/>
                </a:ext>
              </a:extLst>
            </p:cNvPr>
            <p:cNvCxnSpPr>
              <a:cxnSpLocks/>
              <a:stCxn id="138" idx="6"/>
              <a:endCxn id="136" idx="3"/>
            </p:cNvCxnSpPr>
            <p:nvPr/>
          </p:nvCxnSpPr>
          <p:spPr>
            <a:xfrm flipV="1">
              <a:off x="8661050" y="5613665"/>
              <a:ext cx="564919" cy="534723"/>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21919CD-6FA3-B345-907D-33CB97B8A0F1}"/>
                </a:ext>
              </a:extLst>
            </p:cNvPr>
            <p:cNvCxnSpPr>
              <a:cxnSpLocks/>
              <a:stCxn id="136" idx="7"/>
              <a:endCxn id="133" idx="3"/>
            </p:cNvCxnSpPr>
            <p:nvPr/>
          </p:nvCxnSpPr>
          <p:spPr>
            <a:xfrm flipV="1">
              <a:off x="9266381" y="4642728"/>
              <a:ext cx="876723" cy="930525"/>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2BD1D6E9-DD77-AF40-B785-21741310A357}"/>
                </a:ext>
              </a:extLst>
            </p:cNvPr>
            <p:cNvCxnSpPr>
              <a:cxnSpLocks/>
              <a:stCxn id="137" idx="7"/>
              <a:endCxn id="136" idx="3"/>
            </p:cNvCxnSpPr>
            <p:nvPr/>
          </p:nvCxnSpPr>
          <p:spPr>
            <a:xfrm flipV="1">
              <a:off x="8959531" y="5613665"/>
              <a:ext cx="266438" cy="374418"/>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D1BB4B1-CEEB-1341-A906-80AF9FBC8345}"/>
                </a:ext>
              </a:extLst>
            </p:cNvPr>
            <p:cNvCxnSpPr>
              <a:cxnSpLocks/>
              <a:stCxn id="135" idx="7"/>
              <a:endCxn id="133" idx="3"/>
            </p:cNvCxnSpPr>
            <p:nvPr/>
          </p:nvCxnSpPr>
          <p:spPr>
            <a:xfrm flipV="1">
              <a:off x="9573232" y="4642728"/>
              <a:ext cx="569872" cy="788969"/>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8004294-D2E6-AF46-A7FB-6289607EE2A6}"/>
                </a:ext>
              </a:extLst>
            </p:cNvPr>
            <p:cNvCxnSpPr>
              <a:cxnSpLocks/>
              <a:stCxn id="134" idx="7"/>
              <a:endCxn id="133" idx="3"/>
            </p:cNvCxnSpPr>
            <p:nvPr/>
          </p:nvCxnSpPr>
          <p:spPr>
            <a:xfrm flipV="1">
              <a:off x="9876666" y="4642728"/>
              <a:ext cx="266438" cy="513831"/>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83ED5DED-1187-554D-816F-2F19AD764358}"/>
                </a:ext>
              </a:extLst>
            </p:cNvPr>
            <p:cNvCxnSpPr>
              <a:cxnSpLocks/>
              <a:stCxn id="133" idx="7"/>
              <a:endCxn id="131" idx="3"/>
            </p:cNvCxnSpPr>
            <p:nvPr/>
          </p:nvCxnSpPr>
          <p:spPr>
            <a:xfrm flipV="1">
              <a:off x="10183516" y="4222464"/>
              <a:ext cx="573289" cy="379852"/>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91081D6-5961-8249-BE6A-0511472797FE}"/>
                </a:ext>
              </a:extLst>
            </p:cNvPr>
            <p:cNvCxnSpPr>
              <a:cxnSpLocks/>
              <a:stCxn id="132" idx="7"/>
              <a:endCxn id="131" idx="3"/>
            </p:cNvCxnSpPr>
            <p:nvPr/>
          </p:nvCxnSpPr>
          <p:spPr>
            <a:xfrm flipV="1">
              <a:off x="10490366" y="4222464"/>
              <a:ext cx="266439" cy="239754"/>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88D7DD5-DA75-2349-BF01-6A71F0685904}"/>
                </a:ext>
              </a:extLst>
            </p:cNvPr>
            <p:cNvCxnSpPr>
              <a:cxnSpLocks/>
              <a:stCxn id="131" idx="7"/>
              <a:endCxn id="130" idx="2"/>
            </p:cNvCxnSpPr>
            <p:nvPr/>
          </p:nvCxnSpPr>
          <p:spPr>
            <a:xfrm flipV="1">
              <a:off x="10797217" y="4064911"/>
              <a:ext cx="256638" cy="117141"/>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E1A61C07-D0DA-1047-A0BD-EFA74F8F672C}"/>
                </a:ext>
              </a:extLst>
            </p:cNvPr>
            <p:cNvCxnSpPr>
              <a:cxnSpLocks/>
              <a:stCxn id="130" idx="6"/>
              <a:endCxn id="129" idx="2"/>
            </p:cNvCxnSpPr>
            <p:nvPr/>
          </p:nvCxnSpPr>
          <p:spPr>
            <a:xfrm>
              <a:off x="11111005" y="4064911"/>
              <a:ext cx="251815" cy="0"/>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2" name="テキスト ボックス 151">
                <a:extLst>
                  <a:ext uri="{FF2B5EF4-FFF2-40B4-BE49-F238E27FC236}">
                    <a16:creationId xmlns:a16="http://schemas.microsoft.com/office/drawing/2014/main" id="{4100ABD7-6A27-B145-ACFD-1434E4EA89A8}"/>
                  </a:ext>
                </a:extLst>
              </p:cNvPr>
              <p:cNvSpPr txBox="1"/>
              <p:nvPr/>
            </p:nvSpPr>
            <p:spPr>
              <a:xfrm>
                <a:off x="9672909" y="6080582"/>
                <a:ext cx="1793390" cy="313099"/>
              </a:xfrm>
              <a:prstGeom prst="rect">
                <a:avLst/>
              </a:prstGeom>
              <a:noFill/>
            </p:spPr>
            <p:txBody>
              <a:bodyPr wrap="square" rtlCol="0">
                <a:spAutoFit/>
              </a:bodyPr>
              <a:lstStyle/>
              <a:p>
                <a:pPr algn="ct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𝑇</m:t>
                        </m:r>
                      </m:e>
                      <m:sup>
                        <m:r>
                          <a:rPr kumimoji="1" lang="en-US" altLang="ja-JP" sz="1400" b="0" i="1" smtClean="0">
                            <a:latin typeface="Cambria Math" panose="02040503050406030204" pitchFamily="18" charset="0"/>
                          </a:rPr>
                          <m:t>𝑈</m:t>
                        </m:r>
                      </m:sup>
                    </m:sSup>
                    <m:r>
                      <a:rPr kumimoji="1" lang="en-US" altLang="ja-JP" sz="1400" b="0" i="1" smtClean="0">
                        <a:latin typeface="Cambria Math" panose="02040503050406030204" pitchFamily="18" charset="0"/>
                      </a:rPr>
                      <m:t>=</m:t>
                    </m:r>
                    <m:nary>
                      <m:naryPr>
                        <m:chr m:val="⋃"/>
                        <m:limLoc m:val="subSup"/>
                        <m:ctrlPr>
                          <a:rPr lang="en-US" altLang="ja-JP" sz="1400" i="1">
                            <a:latin typeface="Cambria Math" panose="02040503050406030204" pitchFamily="18" charset="0"/>
                          </a:rPr>
                        </m:ctrlPr>
                      </m:naryPr>
                      <m:sub>
                        <m:r>
                          <m:rPr>
                            <m:brk m:alnAt="25"/>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𝑥</m:t>
                        </m:r>
                      </m:sup>
                      <m:e>
                        <m:r>
                          <a:rPr lang="en-US" altLang="ja-JP" sz="1400" b="0" i="1" smtClean="0">
                            <a:latin typeface="Cambria Math" panose="02040503050406030204" pitchFamily="18" charset="0"/>
                          </a:rPr>
                          <m:t>𝑈</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𝑟</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e>
                    </m:nary>
                  </m:oMath>
                </a14:m>
                <a:r>
                  <a:rPr kumimoji="1" lang="en-US" altLang="ja-JP" sz="1400" dirty="0"/>
                  <a:t> </a:t>
                </a:r>
                <a:endParaRPr kumimoji="1" lang="ja-JP" altLang="en-US" sz="1400"/>
              </a:p>
            </p:txBody>
          </p:sp>
        </mc:Choice>
        <mc:Fallback xmlns="">
          <p:sp>
            <p:nvSpPr>
              <p:cNvPr id="152" name="テキスト ボックス 151">
                <a:extLst>
                  <a:ext uri="{FF2B5EF4-FFF2-40B4-BE49-F238E27FC236}">
                    <a16:creationId xmlns:a16="http://schemas.microsoft.com/office/drawing/2014/main" id="{4100ABD7-6A27-B145-ACFD-1434E4EA89A8}"/>
                  </a:ext>
                </a:extLst>
              </p:cNvPr>
              <p:cNvSpPr txBox="1">
                <a:spLocks noRot="1" noChangeAspect="1" noMove="1" noResize="1" noEditPoints="1" noAdjustHandles="1" noChangeArrowheads="1" noChangeShapeType="1" noTextEdit="1"/>
              </p:cNvSpPr>
              <p:nvPr/>
            </p:nvSpPr>
            <p:spPr>
              <a:xfrm>
                <a:off x="9672909" y="6080582"/>
                <a:ext cx="1793390" cy="313099"/>
              </a:xfrm>
              <a:prstGeom prst="rect">
                <a:avLst/>
              </a:prstGeom>
              <a:blipFill>
                <a:blip r:embed="rId4"/>
                <a:stretch>
                  <a:fillRect t="-76923" b="-1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3" name="テキスト ボックス 152">
                <a:extLst>
                  <a:ext uri="{FF2B5EF4-FFF2-40B4-BE49-F238E27FC236}">
                    <a16:creationId xmlns:a16="http://schemas.microsoft.com/office/drawing/2014/main" id="{2A61BC08-4D6F-6F4F-9918-39AC5926528B}"/>
                  </a:ext>
                </a:extLst>
              </p:cNvPr>
              <p:cNvSpPr txBox="1"/>
              <p:nvPr/>
            </p:nvSpPr>
            <p:spPr>
              <a:xfrm>
                <a:off x="6742368" y="6069703"/>
                <a:ext cx="1787474" cy="313099"/>
              </a:xfrm>
              <a:prstGeom prst="rect">
                <a:avLst/>
              </a:prstGeom>
              <a:noFill/>
            </p:spPr>
            <p:txBody>
              <a:bodyPr wrap="square" rtlCol="0">
                <a:spAutoFit/>
              </a:bodyPr>
              <a:lstStyle/>
              <a:p>
                <a:pPr algn="ct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𝑇</m:t>
                        </m:r>
                      </m:e>
                      <m:sup>
                        <m:r>
                          <a:rPr kumimoji="1" lang="en-US" altLang="ja-JP" sz="1400" b="0" i="1" smtClean="0">
                            <a:latin typeface="Cambria Math" panose="02040503050406030204" pitchFamily="18" charset="0"/>
                          </a:rPr>
                          <m:t>𝐿</m:t>
                        </m:r>
                      </m:sup>
                    </m:sSup>
                    <m:r>
                      <a:rPr kumimoji="1" lang="en-US" altLang="ja-JP" sz="1400" b="0" i="1" smtClean="0">
                        <a:latin typeface="Cambria Math" panose="02040503050406030204" pitchFamily="18" charset="0"/>
                      </a:rPr>
                      <m:t>=</m:t>
                    </m:r>
                    <m:nary>
                      <m:naryPr>
                        <m:chr m:val="⋃"/>
                        <m:limLoc m:val="subSup"/>
                        <m:ctrlPr>
                          <a:rPr lang="en-US" altLang="ja-JP" sz="1400" i="1">
                            <a:latin typeface="Cambria Math" panose="02040503050406030204" pitchFamily="18" charset="0"/>
                          </a:rPr>
                        </m:ctrlPr>
                      </m:naryPr>
                      <m:sub>
                        <m:r>
                          <m:rPr>
                            <m:brk m:alnAt="25"/>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𝑥</m:t>
                        </m:r>
                      </m:sup>
                      <m:e>
                        <m:r>
                          <a:rPr lang="en-US" altLang="ja-JP" sz="1400" b="0" i="1" smtClean="0">
                            <a:latin typeface="Cambria Math" panose="02040503050406030204" pitchFamily="18" charset="0"/>
                          </a:rPr>
                          <m:t>𝐿</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𝑟</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e>
                    </m:nary>
                  </m:oMath>
                </a14:m>
                <a:r>
                  <a:rPr kumimoji="1" lang="en-US" altLang="ja-JP" sz="1400" dirty="0"/>
                  <a:t> </a:t>
                </a:r>
                <a:endParaRPr kumimoji="1" lang="ja-JP" altLang="en-US" sz="1400"/>
              </a:p>
            </p:txBody>
          </p:sp>
        </mc:Choice>
        <mc:Fallback xmlns="">
          <p:sp>
            <p:nvSpPr>
              <p:cNvPr id="153" name="テキスト ボックス 152">
                <a:extLst>
                  <a:ext uri="{FF2B5EF4-FFF2-40B4-BE49-F238E27FC236}">
                    <a16:creationId xmlns:a16="http://schemas.microsoft.com/office/drawing/2014/main" id="{2A61BC08-4D6F-6F4F-9918-39AC5926528B}"/>
                  </a:ext>
                </a:extLst>
              </p:cNvPr>
              <p:cNvSpPr txBox="1">
                <a:spLocks noRot="1" noChangeAspect="1" noMove="1" noResize="1" noEditPoints="1" noAdjustHandles="1" noChangeArrowheads="1" noChangeShapeType="1" noTextEdit="1"/>
              </p:cNvSpPr>
              <p:nvPr/>
            </p:nvSpPr>
            <p:spPr>
              <a:xfrm>
                <a:off x="6742368" y="6069703"/>
                <a:ext cx="1787474" cy="313099"/>
              </a:xfrm>
              <a:prstGeom prst="rect">
                <a:avLst/>
              </a:prstGeom>
              <a:blipFill>
                <a:blip r:embed="rId5"/>
                <a:stretch>
                  <a:fillRect t="-84000" b="-132000"/>
                </a:stretch>
              </a:blipFill>
            </p:spPr>
            <p:txBody>
              <a:bodyPr/>
              <a:lstStyle/>
              <a:p>
                <a:r>
                  <a:rPr lang="ja-JP" altLang="en-US">
                    <a:noFill/>
                  </a:rPr>
                  <a:t> </a:t>
                </a:r>
              </a:p>
            </p:txBody>
          </p:sp>
        </mc:Fallback>
      </mc:AlternateContent>
      <p:sp>
        <p:nvSpPr>
          <p:cNvPr id="6" name="フッター プレースホルダー 5">
            <a:extLst>
              <a:ext uri="{FF2B5EF4-FFF2-40B4-BE49-F238E27FC236}">
                <a16:creationId xmlns:a16="http://schemas.microsoft.com/office/drawing/2014/main" id="{21069667-3980-777F-09AA-C7CE4AF03567}"/>
              </a:ext>
            </a:extLst>
          </p:cNvPr>
          <p:cNvSpPr>
            <a:spLocks noGrp="1"/>
          </p:cNvSpPr>
          <p:nvPr>
            <p:ph type="ftr" sz="quarter" idx="11"/>
          </p:nvPr>
        </p:nvSpPr>
        <p:spPr/>
        <p:txBody>
          <a:bodyPr/>
          <a:lstStyle/>
          <a:p>
            <a:r>
              <a:rPr lang="en-US" altLang="ja-JP"/>
              <a:t>FIT 2022</a:t>
            </a:r>
            <a:endParaRPr lang="ja-JP" altLang="en-US" dirty="0"/>
          </a:p>
        </p:txBody>
      </p:sp>
    </p:spTree>
    <p:extLst>
      <p:ext uri="{BB962C8B-B14F-4D97-AF65-F5344CB8AC3E}">
        <p14:creationId xmlns:p14="http://schemas.microsoft.com/office/powerpoint/2010/main" val="114623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4251CBE1-532F-1A43-B958-88E72B2DBACA}"/>
                  </a:ext>
                </a:extLst>
              </p:cNvPr>
              <p:cNvSpPr txBox="1"/>
              <p:nvPr/>
            </p:nvSpPr>
            <p:spPr>
              <a:xfrm>
                <a:off x="8185422" y="6430818"/>
                <a:ext cx="3519377" cy="307777"/>
              </a:xfrm>
              <a:prstGeom prst="rect">
                <a:avLst/>
              </a:prstGeom>
              <a:noFill/>
            </p:spPr>
            <p:txBody>
              <a:bodyPr wrap="square" rtlCol="0">
                <a:spAutoFit/>
              </a:bodyPr>
              <a:lstStyle/>
              <a:p>
                <a:pPr algn="ctr"/>
                <a14:m>
                  <m:oMath xmlns:m="http://schemas.openxmlformats.org/officeDocument/2006/math">
                    <m:r>
                      <a:rPr lang="en-US" altLang="ja-JP" sz="1400" i="1">
                        <a:latin typeface="Cambria Math" panose="02040503050406030204" pitchFamily="18" charset="0"/>
                      </a:rPr>
                      <m:t>𝑓</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青</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とその単峰近似</a:t>
                </a:r>
                <a14:m>
                  <m:oMath xmlns:m="http://schemas.openxmlformats.org/officeDocument/2006/math">
                    <m:r>
                      <a:rPr lang="en-US" altLang="ja-JP" sz="1400" i="1">
                        <a:latin typeface="Cambria Math" panose="02040503050406030204" pitchFamily="18" charset="0"/>
                        <a:ea typeface="Cambria Math" panose="02040503050406030204" pitchFamily="18" charset="0"/>
                      </a:rPr>
                      <m:t>𝜑</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赤</a:t>
                </a:r>
                <a:r>
                  <a:rPr kumimoji="1" lang="en-US" altLang="ja-JP" sz="1400" dirty="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p:txBody>
          </p:sp>
        </mc:Choice>
        <mc:Fallback xmlns="">
          <p:sp>
            <p:nvSpPr>
              <p:cNvPr id="69" name="テキスト ボックス 68">
                <a:extLst>
                  <a:ext uri="{FF2B5EF4-FFF2-40B4-BE49-F238E27FC236}">
                    <a16:creationId xmlns:a16="http://schemas.microsoft.com/office/drawing/2014/main" id="{4251CBE1-532F-1A43-B958-88E72B2DBACA}"/>
                  </a:ext>
                </a:extLst>
              </p:cNvPr>
              <p:cNvSpPr txBox="1">
                <a:spLocks noRot="1" noChangeAspect="1" noMove="1" noResize="1" noEditPoints="1" noAdjustHandles="1" noChangeArrowheads="1" noChangeShapeType="1" noTextEdit="1"/>
              </p:cNvSpPr>
              <p:nvPr/>
            </p:nvSpPr>
            <p:spPr>
              <a:xfrm>
                <a:off x="8185422" y="6430818"/>
                <a:ext cx="3519377" cy="307777"/>
              </a:xfrm>
              <a:prstGeom prst="rect">
                <a:avLst/>
              </a:prstGeom>
              <a:blipFill>
                <a:blip r:embed="rId6"/>
                <a:stretch>
                  <a:fillRect t="-4000" b="-20000"/>
                </a:stretch>
              </a:blipFill>
            </p:spPr>
            <p:txBody>
              <a:bodyPr/>
              <a:lstStyle/>
              <a:p>
                <a:r>
                  <a:rPr lang="ja-JP" altLang="en-US">
                    <a:noFill/>
                  </a:rPr>
                  <a:t> </a:t>
                </a:r>
              </a:p>
            </p:txBody>
          </p:sp>
        </mc:Fallback>
      </mc:AlternateContent>
      <p:pic>
        <p:nvPicPr>
          <p:cNvPr id="79" name="図 78" descr="グラフ, ヒストグラム&#10;&#10;自動的に生成された説明">
            <a:extLst>
              <a:ext uri="{FF2B5EF4-FFF2-40B4-BE49-F238E27FC236}">
                <a16:creationId xmlns:a16="http://schemas.microsoft.com/office/drawing/2014/main" id="{CFD9C0E4-DB4F-2D4A-8F48-57C267548F2E}"/>
              </a:ext>
            </a:extLst>
          </p:cNvPr>
          <p:cNvPicPr>
            <a:picLocks noChangeAspect="1"/>
          </p:cNvPicPr>
          <p:nvPr/>
        </p:nvPicPr>
        <p:blipFill>
          <a:blip r:embed="rId7"/>
          <a:stretch>
            <a:fillRect/>
          </a:stretch>
        </p:blipFill>
        <p:spPr>
          <a:xfrm>
            <a:off x="8109782" y="3856696"/>
            <a:ext cx="3601289" cy="2560241"/>
          </a:xfrm>
          <a:prstGeom prst="rect">
            <a:avLst/>
          </a:prstGeom>
        </p:spPr>
      </p:pic>
      <p:grpSp>
        <p:nvGrpSpPr>
          <p:cNvPr id="60" name="グループ化 59">
            <a:extLst>
              <a:ext uri="{FF2B5EF4-FFF2-40B4-BE49-F238E27FC236}">
                <a16:creationId xmlns:a16="http://schemas.microsoft.com/office/drawing/2014/main" id="{95023A10-B3F7-C14A-AB7E-A248F1F020CB}"/>
              </a:ext>
            </a:extLst>
          </p:cNvPr>
          <p:cNvGrpSpPr/>
          <p:nvPr/>
        </p:nvGrpSpPr>
        <p:grpSpPr>
          <a:xfrm>
            <a:off x="9016191" y="1321446"/>
            <a:ext cx="2816070" cy="2148996"/>
            <a:chOff x="9016191" y="1321446"/>
            <a:chExt cx="2816070" cy="2148996"/>
          </a:xfrm>
        </p:grpSpPr>
        <p:grpSp>
          <p:nvGrpSpPr>
            <p:cNvPr id="6" name="グループ化 5">
              <a:extLst>
                <a:ext uri="{FF2B5EF4-FFF2-40B4-BE49-F238E27FC236}">
                  <a16:creationId xmlns:a16="http://schemas.microsoft.com/office/drawing/2014/main" id="{D1D1E804-3BC8-4D4D-911D-7372C849A706}"/>
                </a:ext>
              </a:extLst>
            </p:cNvPr>
            <p:cNvGrpSpPr/>
            <p:nvPr/>
          </p:nvGrpSpPr>
          <p:grpSpPr>
            <a:xfrm>
              <a:off x="9016191" y="1322752"/>
              <a:ext cx="2816070" cy="2147690"/>
              <a:chOff x="8316694" y="3758142"/>
              <a:chExt cx="2816070" cy="2147690"/>
            </a:xfrm>
          </p:grpSpPr>
          <p:grpSp>
            <p:nvGrpSpPr>
              <p:cNvPr id="7" name="グループ化 6">
                <a:extLst>
                  <a:ext uri="{FF2B5EF4-FFF2-40B4-BE49-F238E27FC236}">
                    <a16:creationId xmlns:a16="http://schemas.microsoft.com/office/drawing/2014/main" id="{2F3701E1-CACD-CB46-B418-DBC5E64F36CF}"/>
                  </a:ext>
                </a:extLst>
              </p:cNvPr>
              <p:cNvGrpSpPr/>
              <p:nvPr/>
            </p:nvGrpSpPr>
            <p:grpSpPr>
              <a:xfrm>
                <a:off x="8316694" y="3758142"/>
                <a:ext cx="2816070" cy="2147690"/>
                <a:chOff x="8834395" y="1199527"/>
                <a:chExt cx="2816070" cy="2147690"/>
              </a:xfrm>
            </p:grpSpPr>
            <p:sp>
              <p:nvSpPr>
                <p:cNvPr id="17" name="円/楕円 16">
                  <a:extLst>
                    <a:ext uri="{FF2B5EF4-FFF2-40B4-BE49-F238E27FC236}">
                      <a16:creationId xmlns:a16="http://schemas.microsoft.com/office/drawing/2014/main" id="{9B234129-8BB6-5E47-94B5-89BB7790C463}"/>
                    </a:ext>
                  </a:extLst>
                </p:cNvPr>
                <p:cNvSpPr/>
                <p:nvPr/>
              </p:nvSpPr>
              <p:spPr>
                <a:xfrm>
                  <a:off x="11593315" y="119952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C2FB6BD1-0944-2B4C-BBDF-9BA09948D4C7}"/>
                    </a:ext>
                  </a:extLst>
                </p:cNvPr>
                <p:cNvSpPr/>
                <p:nvPr/>
              </p:nvSpPr>
              <p:spPr>
                <a:xfrm>
                  <a:off x="11284350" y="1206590"/>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45E9B17-938A-904F-ABEE-EB1EE12C301F}"/>
                    </a:ext>
                  </a:extLst>
                </p:cNvPr>
                <p:cNvSpPr/>
                <p:nvPr/>
              </p:nvSpPr>
              <p:spPr>
                <a:xfrm>
                  <a:off x="10978931" y="134393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023DD106-18EA-1C45-9C28-C6508CDD47F6}"/>
                    </a:ext>
                  </a:extLst>
                </p:cNvPr>
                <p:cNvSpPr/>
                <p:nvPr/>
              </p:nvSpPr>
              <p:spPr>
                <a:xfrm>
                  <a:off x="10672080" y="1624103"/>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66B6454-6BA7-5143-92A3-A1CB8AF6AA6C}"/>
                    </a:ext>
                  </a:extLst>
                </p:cNvPr>
                <p:cNvSpPr/>
                <p:nvPr/>
              </p:nvSpPr>
              <p:spPr>
                <a:xfrm>
                  <a:off x="10365230" y="1764201"/>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CEBDEF93-EBC1-884A-A59C-D834E6FF3454}"/>
                    </a:ext>
                  </a:extLst>
                </p:cNvPr>
                <p:cNvSpPr/>
                <p:nvPr/>
              </p:nvSpPr>
              <p:spPr>
                <a:xfrm>
                  <a:off x="10058380" y="2318444"/>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99316E3-9058-A445-BEB0-3F85CCFED39E}"/>
                    </a:ext>
                  </a:extLst>
                </p:cNvPr>
                <p:cNvSpPr/>
                <p:nvPr/>
              </p:nvSpPr>
              <p:spPr>
                <a:xfrm>
                  <a:off x="9754946" y="2593582"/>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60850DCC-87ED-7542-BDE0-27BAF077B85E}"/>
                    </a:ext>
                  </a:extLst>
                </p:cNvPr>
                <p:cNvSpPr/>
                <p:nvPr/>
              </p:nvSpPr>
              <p:spPr>
                <a:xfrm>
                  <a:off x="9448095" y="2735138"/>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59EFBF7E-730B-0C4C-8881-50AF7303F3C7}"/>
                    </a:ext>
                  </a:extLst>
                </p:cNvPr>
                <p:cNvSpPr/>
                <p:nvPr/>
              </p:nvSpPr>
              <p:spPr>
                <a:xfrm>
                  <a:off x="9141245" y="3149968"/>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02BB40EA-B7AC-1344-A3DA-20BCA8185BB8}"/>
                    </a:ext>
                  </a:extLst>
                </p:cNvPr>
                <p:cNvSpPr/>
                <p:nvPr/>
              </p:nvSpPr>
              <p:spPr>
                <a:xfrm>
                  <a:off x="8834395" y="329006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C2FCBF8F-701D-5F4F-A933-D93ABE05011E}"/>
                  </a:ext>
                </a:extLst>
              </p:cNvPr>
              <p:cNvCxnSpPr>
                <a:cxnSpLocks/>
                <a:stCxn id="26" idx="6"/>
                <a:endCxn id="25" idx="3"/>
              </p:cNvCxnSpPr>
              <p:nvPr/>
            </p:nvCxnSpPr>
            <p:spPr>
              <a:xfrm flipV="1">
                <a:off x="8373844" y="5757364"/>
                <a:ext cx="258069" cy="1198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DE7B093-0FC0-A94D-87ED-79C62DE880C2}"/>
                  </a:ext>
                </a:extLst>
              </p:cNvPr>
              <p:cNvCxnSpPr>
                <a:cxnSpLocks/>
                <a:stCxn id="25" idx="7"/>
                <a:endCxn id="24" idx="3"/>
              </p:cNvCxnSpPr>
              <p:nvPr/>
            </p:nvCxnSpPr>
            <p:spPr>
              <a:xfrm flipV="1">
                <a:off x="8672325" y="5342534"/>
                <a:ext cx="266438" cy="374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5309F98-1105-864B-B812-420F38BB9916}"/>
                  </a:ext>
                </a:extLst>
              </p:cNvPr>
              <p:cNvCxnSpPr>
                <a:cxnSpLocks/>
                <a:stCxn id="25" idx="7"/>
                <a:endCxn id="23" idx="3"/>
              </p:cNvCxnSpPr>
              <p:nvPr/>
            </p:nvCxnSpPr>
            <p:spPr>
              <a:xfrm flipV="1">
                <a:off x="8672325" y="5200978"/>
                <a:ext cx="573289" cy="5159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A70A314-23BF-094F-AB6A-01E27CBF7B53}"/>
                  </a:ext>
                </a:extLst>
              </p:cNvPr>
              <p:cNvCxnSpPr>
                <a:cxnSpLocks/>
                <a:stCxn id="23" idx="7"/>
                <a:endCxn id="22" idx="3"/>
              </p:cNvCxnSpPr>
              <p:nvPr/>
            </p:nvCxnSpPr>
            <p:spPr>
              <a:xfrm flipV="1">
                <a:off x="9286026" y="4925840"/>
                <a:ext cx="263022" cy="2347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2C4B48-BD7C-DD4F-88B6-DDCA8271D495}"/>
                  </a:ext>
                </a:extLst>
              </p:cNvPr>
              <p:cNvCxnSpPr>
                <a:cxnSpLocks/>
                <a:stCxn id="22" idx="7"/>
                <a:endCxn id="21" idx="3"/>
              </p:cNvCxnSpPr>
              <p:nvPr/>
            </p:nvCxnSpPr>
            <p:spPr>
              <a:xfrm flipV="1">
                <a:off x="9589460" y="4371597"/>
                <a:ext cx="266438" cy="5138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E19C933-61FC-F34A-8049-6CF001FE1C1F}"/>
                  </a:ext>
                </a:extLst>
              </p:cNvPr>
              <p:cNvCxnSpPr>
                <a:cxnSpLocks/>
                <a:stCxn id="22" idx="7"/>
                <a:endCxn id="20" idx="3"/>
              </p:cNvCxnSpPr>
              <p:nvPr/>
            </p:nvCxnSpPr>
            <p:spPr>
              <a:xfrm flipV="1">
                <a:off x="9589460" y="4231499"/>
                <a:ext cx="573288" cy="6539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5A9ECD-C604-6446-8D83-F05086363543}"/>
                  </a:ext>
                </a:extLst>
              </p:cNvPr>
              <p:cNvCxnSpPr>
                <a:cxnSpLocks/>
                <a:stCxn id="22" idx="7"/>
                <a:endCxn id="19" idx="3"/>
              </p:cNvCxnSpPr>
              <p:nvPr/>
            </p:nvCxnSpPr>
            <p:spPr>
              <a:xfrm flipV="1">
                <a:off x="9589460" y="3951333"/>
                <a:ext cx="880139" cy="93409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C3F591C-0DA6-AF43-8508-9F5AF2F25D9B}"/>
                  </a:ext>
                </a:extLst>
              </p:cNvPr>
              <p:cNvCxnSpPr>
                <a:cxnSpLocks/>
                <a:stCxn id="22" idx="7"/>
                <a:endCxn id="18" idx="3"/>
              </p:cNvCxnSpPr>
              <p:nvPr/>
            </p:nvCxnSpPr>
            <p:spPr>
              <a:xfrm flipV="1">
                <a:off x="9589460" y="3813986"/>
                <a:ext cx="1185558" cy="10714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672C8FF-76D3-5746-AF5B-FBD300F40A9A}"/>
                  </a:ext>
                </a:extLst>
              </p:cNvPr>
              <p:cNvCxnSpPr>
                <a:cxnSpLocks/>
                <a:stCxn id="23" idx="7"/>
                <a:endCxn id="17" idx="3"/>
              </p:cNvCxnSpPr>
              <p:nvPr/>
            </p:nvCxnSpPr>
            <p:spPr>
              <a:xfrm flipV="1">
                <a:off x="9286026" y="3806923"/>
                <a:ext cx="1797957" cy="13536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グループ化 26">
              <a:extLst>
                <a:ext uri="{FF2B5EF4-FFF2-40B4-BE49-F238E27FC236}">
                  <a16:creationId xmlns:a16="http://schemas.microsoft.com/office/drawing/2014/main" id="{85016F02-9859-9E45-8B87-7FEA4AFA968D}"/>
                </a:ext>
              </a:extLst>
            </p:cNvPr>
            <p:cNvGrpSpPr/>
            <p:nvPr/>
          </p:nvGrpSpPr>
          <p:grpSpPr>
            <a:xfrm>
              <a:off x="9016191" y="1321446"/>
              <a:ext cx="2816070" cy="2144744"/>
              <a:chOff x="8603900" y="4032219"/>
              <a:chExt cx="2816070" cy="2144744"/>
            </a:xfrm>
          </p:grpSpPr>
          <p:grpSp>
            <p:nvGrpSpPr>
              <p:cNvPr id="28" name="グループ化 27">
                <a:extLst>
                  <a:ext uri="{FF2B5EF4-FFF2-40B4-BE49-F238E27FC236}">
                    <a16:creationId xmlns:a16="http://schemas.microsoft.com/office/drawing/2014/main" id="{4D5D2B7F-6A75-7648-9EEE-39BE1AE8DC51}"/>
                  </a:ext>
                </a:extLst>
              </p:cNvPr>
              <p:cNvGrpSpPr/>
              <p:nvPr/>
            </p:nvGrpSpPr>
            <p:grpSpPr>
              <a:xfrm>
                <a:off x="8603900" y="4032219"/>
                <a:ext cx="2816070" cy="2144744"/>
                <a:chOff x="8834395" y="1202473"/>
                <a:chExt cx="2816070" cy="2144744"/>
              </a:xfrm>
              <a:solidFill>
                <a:srgbClr val="232AF4"/>
              </a:solidFill>
            </p:grpSpPr>
            <p:sp>
              <p:nvSpPr>
                <p:cNvPr id="38" name="円/楕円 37">
                  <a:extLst>
                    <a:ext uri="{FF2B5EF4-FFF2-40B4-BE49-F238E27FC236}">
                      <a16:creationId xmlns:a16="http://schemas.microsoft.com/office/drawing/2014/main" id="{4432FA84-F08A-A147-AE01-ADAD564ACC9C}"/>
                    </a:ext>
                  </a:extLst>
                </p:cNvPr>
                <p:cNvSpPr/>
                <p:nvPr/>
              </p:nvSpPr>
              <p:spPr>
                <a:xfrm>
                  <a:off x="11593315" y="120247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22875282-C566-6B43-8741-473C79AD3BF2}"/>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F343882C-D1D1-6F44-B7F7-9F978521EB08}"/>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854A74D8-378D-AA42-894C-1B62150573E5}"/>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C22D4A74-DF18-0B40-BA06-D3A1B57F74F3}"/>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B6ECC803-BFA0-0C43-928C-CEA39A5FF59D}"/>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115748DB-B495-C348-AE5E-9B89BA2ABBB2}"/>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a:extLst>
                    <a:ext uri="{FF2B5EF4-FFF2-40B4-BE49-F238E27FC236}">
                      <a16:creationId xmlns:a16="http://schemas.microsoft.com/office/drawing/2014/main" id="{1524F09D-D1CD-8045-909D-B4B432E4F893}"/>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0D0D3A25-3D33-1445-B6B9-4AF4CCD4A37C}"/>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529D07ED-0AD1-884D-94AE-654A57CE1BFF}"/>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59A6E1B6-CA79-C147-B961-36030811A165}"/>
                  </a:ext>
                </a:extLst>
              </p:cNvPr>
              <p:cNvCxnSpPr>
                <a:cxnSpLocks/>
                <a:stCxn id="47" idx="6"/>
                <a:endCxn id="45" idx="3"/>
              </p:cNvCxnSpPr>
              <p:nvPr/>
            </p:nvCxnSpPr>
            <p:spPr>
              <a:xfrm flipV="1">
                <a:off x="8661050" y="5613665"/>
                <a:ext cx="564919" cy="534723"/>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2668E6C-9B4E-E14E-8D83-825AC2D5B475}"/>
                  </a:ext>
                </a:extLst>
              </p:cNvPr>
              <p:cNvCxnSpPr>
                <a:cxnSpLocks/>
                <a:stCxn id="45" idx="7"/>
                <a:endCxn id="42" idx="3"/>
              </p:cNvCxnSpPr>
              <p:nvPr/>
            </p:nvCxnSpPr>
            <p:spPr>
              <a:xfrm flipV="1">
                <a:off x="9266381" y="4642728"/>
                <a:ext cx="876723" cy="930525"/>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1FF82AD-E2D1-2C46-A89D-B143524ED7DA}"/>
                  </a:ext>
                </a:extLst>
              </p:cNvPr>
              <p:cNvCxnSpPr>
                <a:cxnSpLocks/>
                <a:stCxn id="46" idx="7"/>
                <a:endCxn id="45" idx="3"/>
              </p:cNvCxnSpPr>
              <p:nvPr/>
            </p:nvCxnSpPr>
            <p:spPr>
              <a:xfrm flipV="1">
                <a:off x="8959531" y="5613665"/>
                <a:ext cx="266438" cy="374418"/>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B3BA616-18E8-8649-966E-39112FBE5639}"/>
                  </a:ext>
                </a:extLst>
              </p:cNvPr>
              <p:cNvCxnSpPr>
                <a:cxnSpLocks/>
                <a:stCxn id="44" idx="7"/>
                <a:endCxn id="42" idx="3"/>
              </p:cNvCxnSpPr>
              <p:nvPr/>
            </p:nvCxnSpPr>
            <p:spPr>
              <a:xfrm flipV="1">
                <a:off x="9573232" y="4642728"/>
                <a:ext cx="569872" cy="788969"/>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D4D8920-1CC1-DD46-928E-AB1F5633EA66}"/>
                  </a:ext>
                </a:extLst>
              </p:cNvPr>
              <p:cNvCxnSpPr>
                <a:cxnSpLocks/>
                <a:stCxn id="43" idx="7"/>
                <a:endCxn id="42" idx="3"/>
              </p:cNvCxnSpPr>
              <p:nvPr/>
            </p:nvCxnSpPr>
            <p:spPr>
              <a:xfrm flipV="1">
                <a:off x="9876666" y="4642728"/>
                <a:ext cx="266438" cy="513831"/>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13A5B33-F45B-744B-822C-91644C6F4B41}"/>
                  </a:ext>
                </a:extLst>
              </p:cNvPr>
              <p:cNvCxnSpPr>
                <a:cxnSpLocks/>
                <a:stCxn id="42" idx="7"/>
                <a:endCxn id="40" idx="3"/>
              </p:cNvCxnSpPr>
              <p:nvPr/>
            </p:nvCxnSpPr>
            <p:spPr>
              <a:xfrm flipV="1">
                <a:off x="10183516" y="4222464"/>
                <a:ext cx="573289" cy="379852"/>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94F5225-66E1-2B40-9F33-5BD455BEF947}"/>
                  </a:ext>
                </a:extLst>
              </p:cNvPr>
              <p:cNvCxnSpPr>
                <a:cxnSpLocks/>
                <a:stCxn id="41" idx="7"/>
                <a:endCxn id="40" idx="3"/>
              </p:cNvCxnSpPr>
              <p:nvPr/>
            </p:nvCxnSpPr>
            <p:spPr>
              <a:xfrm flipV="1">
                <a:off x="10490366" y="4222464"/>
                <a:ext cx="266439" cy="239754"/>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62905BB-D1B1-E642-8E58-6DD742FAFB46}"/>
                  </a:ext>
                </a:extLst>
              </p:cNvPr>
              <p:cNvCxnSpPr>
                <a:cxnSpLocks/>
                <a:stCxn id="40" idx="7"/>
                <a:endCxn id="39" idx="2"/>
              </p:cNvCxnSpPr>
              <p:nvPr/>
            </p:nvCxnSpPr>
            <p:spPr>
              <a:xfrm flipV="1">
                <a:off x="10797217" y="4064911"/>
                <a:ext cx="256638" cy="117141"/>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8D878D9-F39C-E342-BF1C-B6F6C933A99A}"/>
                  </a:ext>
                </a:extLst>
              </p:cNvPr>
              <p:cNvCxnSpPr>
                <a:cxnSpLocks/>
                <a:stCxn id="39" idx="6"/>
                <a:endCxn id="38" idx="2"/>
              </p:cNvCxnSpPr>
              <p:nvPr/>
            </p:nvCxnSpPr>
            <p:spPr>
              <a:xfrm flipV="1">
                <a:off x="11111005" y="4060794"/>
                <a:ext cx="251815" cy="4117"/>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 name="タイトル 1">
            <a:extLst>
              <a:ext uri="{FF2B5EF4-FFF2-40B4-BE49-F238E27FC236}">
                <a16:creationId xmlns:a16="http://schemas.microsoft.com/office/drawing/2014/main" id="{B39677DC-2195-4A4A-9807-3D865AE26614}"/>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283AFC-6FE4-3646-885D-DC2D22D3C58B}"/>
                  </a:ext>
                </a:extLst>
              </p:cNvPr>
              <p:cNvSpPr>
                <a:spLocks noGrp="1"/>
              </p:cNvSpPr>
              <p:nvPr>
                <p:ph idx="1"/>
              </p:nvPr>
            </p:nvSpPr>
            <p:spPr/>
            <p:txBody>
              <a:bodyPr>
                <a:normAutofit/>
              </a:bodyPr>
              <a:lstStyle/>
              <a:p>
                <a:pPr marL="0" indent="0">
                  <a:buNone/>
                </a:pPr>
                <a:r>
                  <a:rPr kumimoji="1" lang="ja-JP" altLang="en-US"/>
                  <a:t>③ピーク頂点</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𝑝</m:t>
                        </m:r>
                      </m:sub>
                    </m:sSub>
                  </m:oMath>
                </a14:m>
                <a:r>
                  <a:rPr kumimoji="1" lang="ja-JP" altLang="en-US"/>
                  <a:t>の探索</a:t>
                </a:r>
                <a:endParaRPr lang="en-US" altLang="ja-JP" dirty="0"/>
              </a:p>
              <a:p>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 :</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lim>
                        </m:limLow>
                      </m:fName>
                      <m:e>
                        <m:sSup>
                          <m:sSupPr>
                            <m:ctrlPr>
                              <a:rPr lang="en-US" altLang="ja-JP" i="1">
                                <a:latin typeface="Cambria Math" panose="02040503050406030204" pitchFamily="18" charset="0"/>
                              </a:rPr>
                            </m:ctrlPr>
                          </m:sSupPr>
                          <m:e>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i="1">
                            <a:latin typeface="Cambria Math" panose="02040503050406030204" pitchFamily="18" charset="0"/>
                          </a:rPr>
                          <m:t>)</m:t>
                        </m:r>
                      </m:e>
                    </m:func>
                  </m:oMath>
                </a14:m>
                <a:r>
                  <a:rPr kumimoji="1" lang="ja-JP" altLang="en-US"/>
                  <a:t>　を満たす</a:t>
                </a:r>
                <a14:m>
                  <m:oMath xmlns:m="http://schemas.openxmlformats.org/officeDocument/2006/math">
                    <m:r>
                      <a:rPr lang="en-US" altLang="ja-JP" b="0" i="1" smtClean="0">
                        <a:latin typeface="Cambria Math" panose="02040503050406030204" pitchFamily="18" charset="0"/>
                      </a:rPr>
                      <m:t>𝑝</m:t>
                    </m:r>
                  </m:oMath>
                </a14:m>
                <a:r>
                  <a:rPr kumimoji="1" lang="ja-JP" altLang="en-US"/>
                  <a:t>を探索</a:t>
                </a:r>
                <a:endParaRPr kumimoji="1" lang="en-US" altLang="ja-JP" dirty="0"/>
              </a:p>
              <a:p>
                <a:pPr marL="0" indent="0">
                  <a:buNone/>
                </a:pPr>
                <a:endParaRPr lang="en-US" altLang="ja-JP" dirty="0"/>
              </a:p>
              <a:p>
                <a:pPr marL="0" indent="0">
                  <a:buNone/>
                </a:pPr>
                <a:r>
                  <a:rPr kumimoji="1" lang="en-US" altLang="ja-JP" dirty="0"/>
                  <a:t>④</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b="0" i="1" smtClean="0">
                            <a:latin typeface="Cambria Math" panose="02040503050406030204" pitchFamily="18" charset="0"/>
                            <a:ea typeface="Cambria Math" panose="02040503050406030204" pitchFamily="18" charset="0"/>
                          </a:rPr>
                          <m:t>𝑝</m:t>
                        </m:r>
                      </m:sub>
                    </m:sSub>
                  </m:oMath>
                </a14:m>
                <a:r>
                  <a:rPr kumimoji="1" lang="ja-JP" altLang="en-US"/>
                  <a:t>を微分して単峰近似</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𝜑</m:t>
                    </m:r>
                  </m:oMath>
                </a14:m>
                <a:r>
                  <a:rPr lang="ja-JP" altLang="en-US"/>
                  <a:t>を求める</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𝜑</m:t>
                    </m:r>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ea typeface="Cambria Math" panose="02040503050406030204" pitchFamily="18" charset="0"/>
                          </a:rPr>
                          <m:t>𝑝</m:t>
                        </m:r>
                      </m:sub>
                    </m:sSub>
                    <m:r>
                      <a:rPr lang="en-US" altLang="ja-JP" b="0" i="1" smtClean="0">
                        <a:latin typeface="Cambria Math" panose="02040503050406030204" pitchFamily="18" charset="0"/>
                        <a:ea typeface="Cambria Math" panose="02040503050406030204" pitchFamily="18" charset="0"/>
                      </a:rPr>
                      <m:t>)′</m:t>
                    </m:r>
                  </m:oMath>
                </a14:m>
                <a:endParaRPr lang="en-US" altLang="ja-JP" dirty="0"/>
              </a:p>
              <a:p>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lang="ja-JP" altLang="en-US" dirty="0"/>
                  <a:t>の各区間</a:t>
                </a:r>
                <a:r>
                  <a:rPr lang="ja-JP" altLang="en-US"/>
                  <a:t>における値は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ea typeface="Cambria Math" panose="02040503050406030204" pitchFamily="18" charset="0"/>
                          </a:rPr>
                          <m:t>𝑝</m:t>
                        </m:r>
                      </m:sub>
                    </m:sSub>
                  </m:oMath>
                </a14:m>
                <a:r>
                  <a:rPr lang="ja-JP" altLang="en-US" dirty="0"/>
                  <a:t>の各</a:t>
                </a:r>
                <a:r>
                  <a:rPr lang="ja-JP" altLang="en-US"/>
                  <a:t>辺の傾きと一致する</a:t>
                </a:r>
                <a:endParaRPr lang="en-US" altLang="ja-JP" dirty="0"/>
              </a:p>
              <a:p>
                <a:pPr marL="0" indent="0">
                  <a:buNone/>
                </a:pPr>
                <a:endParaRPr lang="en-US" altLang="ja-JP" dirty="0"/>
              </a:p>
              <a:p>
                <a:pPr marL="0" indent="0">
                  <a:buNone/>
                </a:pPr>
                <a:r>
                  <a:rPr lang="ja-JP" altLang="en-US" u="sng"/>
                  <a:t>①</a:t>
                </a:r>
                <a:r>
                  <a:rPr lang="en-US" altLang="ja-JP" u="sng" dirty="0"/>
                  <a:t>〜④</a:t>
                </a:r>
                <a:r>
                  <a:rPr lang="ja-JP" altLang="en-US" u="sng"/>
                  <a:t>の全てのステップがデータ数に対して線形時間</a:t>
                </a:r>
                <a:endParaRPr lang="en-US" altLang="ja-JP" u="sng" dirty="0"/>
              </a:p>
            </p:txBody>
          </p:sp>
        </mc:Choice>
        <mc:Fallback xmlns="">
          <p:sp>
            <p:nvSpPr>
              <p:cNvPr id="3" name="コンテンツ プレースホルダー 2">
                <a:extLst>
                  <a:ext uri="{FF2B5EF4-FFF2-40B4-BE49-F238E27FC236}">
                    <a16:creationId xmlns:a16="http://schemas.microsoft.com/office/drawing/2014/main" id="{FB283AFC-6FE4-3646-885D-DC2D22D3C58B}"/>
                  </a:ext>
                </a:extLst>
              </p:cNvPr>
              <p:cNvSpPr>
                <a:spLocks noGrp="1" noRot="1" noChangeAspect="1" noMove="1" noResize="1" noEditPoints="1" noAdjustHandles="1" noChangeArrowheads="1" noChangeShapeType="1" noTextEdit="1"/>
              </p:cNvSpPr>
              <p:nvPr>
                <p:ph idx="1"/>
              </p:nvPr>
            </p:nvSpPr>
            <p:spPr>
              <a:blipFill>
                <a:blip r:embed="rId3"/>
                <a:stretch>
                  <a:fillRect l="-569"/>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9A980267-6F6F-B74F-A576-C05B3EFB9956}"/>
              </a:ext>
            </a:extLst>
          </p:cNvPr>
          <p:cNvSpPr>
            <a:spLocks noGrp="1"/>
          </p:cNvSpPr>
          <p:nvPr>
            <p:ph type="dt" sz="half" idx="10"/>
          </p:nvPr>
        </p:nvSpPr>
        <p:spPr/>
        <p:txBody>
          <a:bodyPr/>
          <a:lstStyle/>
          <a:p>
            <a:fld id="{AA5411F6-55BB-4A69-A82E-EB260EBC5F75}" type="datetime1">
              <a:rPr kumimoji="1" lang="ja-JP" altLang="en-US" smtClean="0"/>
              <a:t>2023/1/30</a:t>
            </a:fld>
            <a:endParaRPr kumimoji="1" lang="ja-JP" altLang="en-US"/>
          </a:p>
        </p:txBody>
      </p:sp>
      <p:sp>
        <p:nvSpPr>
          <p:cNvPr id="5" name="スライド番号プレースホルダー 4">
            <a:extLst>
              <a:ext uri="{FF2B5EF4-FFF2-40B4-BE49-F238E27FC236}">
                <a16:creationId xmlns:a16="http://schemas.microsoft.com/office/drawing/2014/main" id="{919F9F3D-8F22-524A-A36E-AF50B07EAEE7}"/>
              </a:ext>
            </a:extLst>
          </p:cNvPr>
          <p:cNvSpPr>
            <a:spLocks noGrp="1"/>
          </p:cNvSpPr>
          <p:nvPr>
            <p:ph type="sldNum" sz="quarter" idx="12"/>
          </p:nvPr>
        </p:nvSpPr>
        <p:spPr/>
        <p:txBody>
          <a:bodyPr/>
          <a:lstStyle/>
          <a:p>
            <a:r>
              <a:rPr kumimoji="1" lang="en-US" altLang="ja-JP" dirty="0"/>
              <a:t>14</a:t>
            </a:r>
            <a:endParaRPr kumimoji="1" lang="ja-JP" altLang="en-US" dirty="0"/>
          </a:p>
        </p:txBody>
      </p:sp>
      <p:cxnSp>
        <p:nvCxnSpPr>
          <p:cNvPr id="57" name="直線矢印コネクタ 56">
            <a:extLst>
              <a:ext uri="{FF2B5EF4-FFF2-40B4-BE49-F238E27FC236}">
                <a16:creationId xmlns:a16="http://schemas.microsoft.com/office/drawing/2014/main" id="{7DF21E78-1325-8A4D-B618-D5D0BEDE0E53}"/>
              </a:ext>
            </a:extLst>
          </p:cNvPr>
          <p:cNvCxnSpPr>
            <a:cxnSpLocks/>
          </p:cNvCxnSpPr>
          <p:nvPr/>
        </p:nvCxnSpPr>
        <p:spPr>
          <a:xfrm flipV="1">
            <a:off x="8109782" y="1891543"/>
            <a:ext cx="2405818" cy="460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AF940CA9-BDBC-804D-BCAD-07BC921C7EF4}"/>
                  </a:ext>
                </a:extLst>
              </p:cNvPr>
              <p:cNvSpPr txBox="1"/>
              <p:nvPr/>
            </p:nvSpPr>
            <p:spPr>
              <a:xfrm>
                <a:off x="9892597" y="1540368"/>
                <a:ext cx="921175"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𝑝𝑒𝑎𝑘</m:t>
                    </m:r>
                  </m:oMath>
                </a14:m>
                <a:r>
                  <a:rPr kumimoji="1" lang="en-US" altLang="ja-JP" sz="1600" dirty="0"/>
                  <a:t>!</a:t>
                </a:r>
                <a:endParaRPr kumimoji="1" lang="ja-JP" altLang="en-US" sz="1600"/>
              </a:p>
            </p:txBody>
          </p:sp>
        </mc:Choice>
        <mc:Fallback xmlns="">
          <p:sp>
            <p:nvSpPr>
              <p:cNvPr id="59" name="テキスト ボックス 58">
                <a:extLst>
                  <a:ext uri="{FF2B5EF4-FFF2-40B4-BE49-F238E27FC236}">
                    <a16:creationId xmlns:a16="http://schemas.microsoft.com/office/drawing/2014/main" id="{AF940CA9-BDBC-804D-BCAD-07BC921C7EF4}"/>
                  </a:ext>
                </a:extLst>
              </p:cNvPr>
              <p:cNvSpPr txBox="1">
                <a:spLocks noRot="1" noChangeAspect="1" noMove="1" noResize="1" noEditPoints="1" noAdjustHandles="1" noChangeArrowheads="1" noChangeShapeType="1" noTextEdit="1"/>
              </p:cNvSpPr>
              <p:nvPr/>
            </p:nvSpPr>
            <p:spPr>
              <a:xfrm>
                <a:off x="9892597" y="1540368"/>
                <a:ext cx="921175" cy="338554"/>
              </a:xfrm>
              <a:prstGeom prst="rect">
                <a:avLst/>
              </a:prstGeom>
              <a:blipFill>
                <a:blip r:embed="rId4"/>
                <a:stretch>
                  <a:fillRect t="-3704" b="-25926"/>
                </a:stretch>
              </a:blipFill>
            </p:spPr>
            <p:txBody>
              <a:bodyPr/>
              <a:lstStyle/>
              <a:p>
                <a:r>
                  <a:rPr lang="ja-JP" altLang="en-US">
                    <a:noFill/>
                  </a:rPr>
                  <a:t> </a:t>
                </a:r>
              </a:p>
            </p:txBody>
          </p:sp>
        </mc:Fallback>
      </mc:AlternateContent>
      <p:grpSp>
        <p:nvGrpSpPr>
          <p:cNvPr id="65" name="グループ化 64">
            <a:extLst>
              <a:ext uri="{FF2B5EF4-FFF2-40B4-BE49-F238E27FC236}">
                <a16:creationId xmlns:a16="http://schemas.microsoft.com/office/drawing/2014/main" id="{70C8465C-D826-844B-AD63-652C20B8AAC6}"/>
              </a:ext>
            </a:extLst>
          </p:cNvPr>
          <p:cNvGrpSpPr/>
          <p:nvPr/>
        </p:nvGrpSpPr>
        <p:grpSpPr>
          <a:xfrm>
            <a:off x="9973805" y="3446383"/>
            <a:ext cx="1083590" cy="357534"/>
            <a:chOff x="9892597" y="3543323"/>
            <a:chExt cx="1083590" cy="357534"/>
          </a:xfrm>
        </p:grpSpPr>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E0DE6FD-5514-7847-906F-693BBFEFF5A6}"/>
                    </a:ext>
                  </a:extLst>
                </p:cNvPr>
                <p:cNvSpPr txBox="1"/>
                <p:nvPr/>
              </p:nvSpPr>
              <p:spPr>
                <a:xfrm>
                  <a:off x="10411691" y="3543323"/>
                  <a:ext cx="564496" cy="35753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𝜙</m:t>
                            </m:r>
                          </m:e>
                          <m:sub>
                            <m:r>
                              <a:rPr lang="en-US" altLang="ja-JP" sz="1600" i="1">
                                <a:latin typeface="Cambria Math" panose="02040503050406030204" pitchFamily="18" charset="0"/>
                                <a:ea typeface="Cambria Math" panose="02040503050406030204" pitchFamily="18" charset="0"/>
                              </a:rPr>
                              <m:t>𝑝</m:t>
                            </m:r>
                          </m:sub>
                        </m:sSub>
                      </m:oMath>
                    </m:oMathPara>
                  </a14:m>
                  <a:endParaRPr kumimoji="1" lang="ja-JP" altLang="en-US" sz="1600"/>
                </a:p>
              </p:txBody>
            </p:sp>
          </mc:Choice>
          <mc:Fallback xmlns="">
            <p:sp>
              <p:nvSpPr>
                <p:cNvPr id="61" name="テキスト ボックス 60">
                  <a:extLst>
                    <a:ext uri="{FF2B5EF4-FFF2-40B4-BE49-F238E27FC236}">
                      <a16:creationId xmlns:a16="http://schemas.microsoft.com/office/drawing/2014/main" id="{8E0DE6FD-5514-7847-906F-693BBFEFF5A6}"/>
                    </a:ext>
                  </a:extLst>
                </p:cNvPr>
                <p:cNvSpPr txBox="1">
                  <a:spLocks noRot="1" noChangeAspect="1" noMove="1" noResize="1" noEditPoints="1" noAdjustHandles="1" noChangeArrowheads="1" noChangeShapeType="1" noTextEdit="1"/>
                </p:cNvSpPr>
                <p:nvPr/>
              </p:nvSpPr>
              <p:spPr>
                <a:xfrm>
                  <a:off x="10411691" y="3543323"/>
                  <a:ext cx="564496" cy="357534"/>
                </a:xfrm>
                <a:prstGeom prst="rect">
                  <a:avLst/>
                </a:prstGeom>
                <a:blipFill>
                  <a:blip r:embed="rId5"/>
                  <a:stretch>
                    <a:fillRect/>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BB05A57-E7FF-8242-B047-1484E3A0F886}"/>
                </a:ext>
              </a:extLst>
            </p:cNvPr>
            <p:cNvCxnSpPr>
              <a:cxnSpLocks/>
            </p:cNvCxnSpPr>
            <p:nvPr/>
          </p:nvCxnSpPr>
          <p:spPr>
            <a:xfrm>
              <a:off x="9892597" y="3738027"/>
              <a:ext cx="40800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0" name="直線矢印コネクタ 69">
            <a:extLst>
              <a:ext uri="{FF2B5EF4-FFF2-40B4-BE49-F238E27FC236}">
                <a16:creationId xmlns:a16="http://schemas.microsoft.com/office/drawing/2014/main" id="{CA011D91-187A-6449-B84A-D007D08FCAD5}"/>
              </a:ext>
            </a:extLst>
          </p:cNvPr>
          <p:cNvCxnSpPr>
            <a:cxnSpLocks/>
          </p:cNvCxnSpPr>
          <p:nvPr/>
        </p:nvCxnSpPr>
        <p:spPr>
          <a:xfrm flipH="1">
            <a:off x="9478537" y="3001303"/>
            <a:ext cx="208504" cy="21617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6FCDC972-3EB3-1B46-8592-D2E0C55EA220}"/>
              </a:ext>
            </a:extLst>
          </p:cNvPr>
          <p:cNvCxnSpPr>
            <a:cxnSpLocks/>
          </p:cNvCxnSpPr>
          <p:nvPr/>
        </p:nvCxnSpPr>
        <p:spPr>
          <a:xfrm flipH="1">
            <a:off x="9073341" y="5196468"/>
            <a:ext cx="900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686E7F-D4E3-B642-81D8-D87E6156F144}"/>
              </a:ext>
            </a:extLst>
          </p:cNvPr>
          <p:cNvCxnSpPr>
            <a:cxnSpLocks/>
          </p:cNvCxnSpPr>
          <p:nvPr/>
        </p:nvCxnSpPr>
        <p:spPr>
          <a:xfrm flipH="1">
            <a:off x="8325409" y="5199613"/>
            <a:ext cx="74793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5F8917A6-3943-F943-AF03-A2854AC84908}"/>
                  </a:ext>
                </a:extLst>
              </p:cNvPr>
              <p:cNvSpPr txBox="1"/>
              <p:nvPr/>
            </p:nvSpPr>
            <p:spPr>
              <a:xfrm>
                <a:off x="7680751" y="5027191"/>
                <a:ext cx="472142"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b="0" i="1" smtClean="0">
                          <a:solidFill>
                            <a:srgbClr val="FF0000"/>
                          </a:solidFill>
                          <a:latin typeface="Cambria Math" panose="02040503050406030204" pitchFamily="18" charset="0"/>
                        </a:rPr>
                        <m:t>𝑡</m:t>
                      </m:r>
                      <m:r>
                        <a:rPr kumimoji="1" lang="en-US" altLang="ja-JP" sz="1600" b="0" i="1" smtClean="0">
                          <a:solidFill>
                            <a:srgbClr val="FF0000"/>
                          </a:solidFill>
                          <a:latin typeface="Cambria Math" panose="02040503050406030204" pitchFamily="18" charset="0"/>
                        </a:rPr>
                        <m:t>(</m:t>
                      </m:r>
                      <m:r>
                        <a:rPr kumimoji="1" lang="en-US" altLang="ja-JP" sz="1600" b="0" i="1" smtClean="0">
                          <a:solidFill>
                            <a:srgbClr val="FF0000"/>
                          </a:solidFill>
                          <a:latin typeface="Cambria Math" panose="02040503050406030204" pitchFamily="18" charset="0"/>
                        </a:rPr>
                        <m:t>𝑒</m:t>
                      </m:r>
                      <m:r>
                        <a:rPr kumimoji="1" lang="en-US" altLang="ja-JP" sz="1600" b="0" i="1" smtClean="0">
                          <a:solidFill>
                            <a:srgbClr val="FF0000"/>
                          </a:solidFill>
                          <a:latin typeface="Cambria Math" panose="02040503050406030204" pitchFamily="18" charset="0"/>
                        </a:rPr>
                        <m:t>)</m:t>
                      </m:r>
                    </m:oMath>
                  </m:oMathPara>
                </a14:m>
                <a:endParaRPr kumimoji="1" lang="ja-JP" altLang="en-US" sz="1600">
                  <a:solidFill>
                    <a:srgbClr val="FF0000"/>
                  </a:solidFill>
                </a:endParaRPr>
              </a:p>
            </p:txBody>
          </p:sp>
        </mc:Choice>
        <mc:Fallback xmlns="">
          <p:sp>
            <p:nvSpPr>
              <p:cNvPr id="80" name="テキスト ボックス 79">
                <a:extLst>
                  <a:ext uri="{FF2B5EF4-FFF2-40B4-BE49-F238E27FC236}">
                    <a16:creationId xmlns:a16="http://schemas.microsoft.com/office/drawing/2014/main" id="{5F8917A6-3943-F943-AF03-A2854AC84908}"/>
                  </a:ext>
                </a:extLst>
              </p:cNvPr>
              <p:cNvSpPr txBox="1">
                <a:spLocks noRot="1" noChangeAspect="1" noMove="1" noResize="1" noEditPoints="1" noAdjustHandles="1" noChangeArrowheads="1" noChangeShapeType="1" noTextEdit="1"/>
              </p:cNvSpPr>
              <p:nvPr/>
            </p:nvSpPr>
            <p:spPr>
              <a:xfrm>
                <a:off x="7680751" y="5027191"/>
                <a:ext cx="472142" cy="338554"/>
              </a:xfrm>
              <a:prstGeom prst="rect">
                <a:avLst/>
              </a:prstGeom>
              <a:blipFill>
                <a:blip r:embed="rId8"/>
                <a:stretch>
                  <a:fillRect l="-7895" r="-5263" b="-14815"/>
                </a:stretch>
              </a:blipFill>
            </p:spPr>
            <p:txBody>
              <a:bodyPr/>
              <a:lstStyle/>
              <a:p>
                <a:r>
                  <a:rPr lang="ja-JP" altLang="en-US">
                    <a:noFill/>
                  </a:rPr>
                  <a:t> </a:t>
                </a:r>
              </a:p>
            </p:txBody>
          </p:sp>
        </mc:Fallback>
      </mc:AlternateContent>
      <p:sp>
        <p:nvSpPr>
          <p:cNvPr id="48" name="フッター プレースホルダー 47">
            <a:extLst>
              <a:ext uri="{FF2B5EF4-FFF2-40B4-BE49-F238E27FC236}">
                <a16:creationId xmlns:a16="http://schemas.microsoft.com/office/drawing/2014/main" id="{39F3FD9B-B67D-2ABB-AF98-D811A4E166E8}"/>
              </a:ext>
            </a:extLst>
          </p:cNvPr>
          <p:cNvSpPr>
            <a:spLocks noGrp="1"/>
          </p:cNvSpPr>
          <p:nvPr>
            <p:ph type="ftr" sz="quarter" idx="11"/>
          </p:nvPr>
        </p:nvSpPr>
        <p:spPr/>
        <p:txBody>
          <a:bodyPr/>
          <a:lstStyle/>
          <a:p>
            <a:r>
              <a:rPr lang="en-US" altLang="ja-JP"/>
              <a:t>FIT 2022</a:t>
            </a:r>
            <a:endParaRPr lang="ja-JP" altLang="en-US" dirty="0"/>
          </a:p>
        </p:txBody>
      </p:sp>
    </p:spTree>
    <p:extLst>
      <p:ext uri="{BB962C8B-B14F-4D97-AF65-F5344CB8AC3E}">
        <p14:creationId xmlns:p14="http://schemas.microsoft.com/office/powerpoint/2010/main" val="1977563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B97D2E-72AA-6645-9378-0873582CB859}"/>
              </a:ext>
            </a:extLst>
          </p:cNvPr>
          <p:cNvSpPr>
            <a:spLocks noGrp="1"/>
          </p:cNvSpPr>
          <p:nvPr>
            <p:ph type="title"/>
          </p:nvPr>
        </p:nvSpPr>
        <p:spPr/>
        <p:txBody>
          <a:bodyPr/>
          <a:lstStyle/>
          <a:p>
            <a:r>
              <a:rPr lang="ja-JP" altLang="en-US"/>
              <a:t>単峰近似の線形時間アルゴリズム：二倍探索</a:t>
            </a:r>
            <a:endParaRPr kumimoji="1" lang="ja-JP" altLang="en-US"/>
          </a:p>
        </p:txBody>
      </p:sp>
      <p:sp>
        <p:nvSpPr>
          <p:cNvPr id="4" name="日付プレースホルダー 3">
            <a:extLst>
              <a:ext uri="{FF2B5EF4-FFF2-40B4-BE49-F238E27FC236}">
                <a16:creationId xmlns:a16="http://schemas.microsoft.com/office/drawing/2014/main" id="{02DECF17-C883-304B-BC23-996F43E2D358}"/>
              </a:ext>
            </a:extLst>
          </p:cNvPr>
          <p:cNvSpPr>
            <a:spLocks noGrp="1"/>
          </p:cNvSpPr>
          <p:nvPr>
            <p:ph type="dt" sz="half" idx="10"/>
          </p:nvPr>
        </p:nvSpPr>
        <p:spPr/>
        <p:txBody>
          <a:bodyPr/>
          <a:lstStyle/>
          <a:p>
            <a:fld id="{D9C35EAB-EB8B-4566-9E63-1D04B45B610E}" type="datetime1">
              <a:rPr kumimoji="1" lang="ja-JP" altLang="en-US" smtClean="0"/>
              <a:t>2023/1/30</a:t>
            </a:fld>
            <a:endParaRPr kumimoji="1" lang="ja-JP" altLang="en-US"/>
          </a:p>
        </p:txBody>
      </p:sp>
      <p:sp>
        <p:nvSpPr>
          <p:cNvPr id="5" name="スライド番号プレースホルダー 4">
            <a:extLst>
              <a:ext uri="{FF2B5EF4-FFF2-40B4-BE49-F238E27FC236}">
                <a16:creationId xmlns:a16="http://schemas.microsoft.com/office/drawing/2014/main" id="{815BFEFF-E787-FC44-BAE5-4E18461FAC50}"/>
              </a:ext>
            </a:extLst>
          </p:cNvPr>
          <p:cNvSpPr>
            <a:spLocks noGrp="1"/>
          </p:cNvSpPr>
          <p:nvPr>
            <p:ph type="sldNum" sz="quarter" idx="12"/>
          </p:nvPr>
        </p:nvSpPr>
        <p:spPr/>
        <p:txBody>
          <a:bodyPr/>
          <a:lstStyle/>
          <a:p>
            <a:r>
              <a:rPr lang="en-US" altLang="ja-JP" dirty="0"/>
              <a:t>15</a:t>
            </a:r>
            <a:endParaRPr kumimoji="1" lang="ja-JP" altLang="en-US" dirty="0"/>
          </a:p>
        </p:txBody>
      </p:sp>
      <mc:AlternateContent xmlns:mc="http://schemas.openxmlformats.org/markup-compatibility/2006" xmlns:a14="http://schemas.microsoft.com/office/drawing/2010/main">
        <mc:Choice Requires="a14">
          <p:sp>
            <p:nvSpPr>
              <p:cNvPr id="17" name="コンテンツ プレースホルダー 2">
                <a:extLst>
                  <a:ext uri="{FF2B5EF4-FFF2-40B4-BE49-F238E27FC236}">
                    <a16:creationId xmlns:a16="http://schemas.microsoft.com/office/drawing/2014/main" id="{D2037DCA-2740-6A67-B029-4D41C7C1EF0C}"/>
                  </a:ext>
                </a:extLst>
              </p:cNvPr>
              <p:cNvSpPr>
                <a:spLocks noGrp="1"/>
              </p:cNvSpPr>
              <p:nvPr>
                <p:ph idx="1"/>
              </p:nvPr>
            </p:nvSpPr>
            <p:spPr>
              <a:xfrm>
                <a:off x="530772" y="1135115"/>
                <a:ext cx="11130454" cy="5041848"/>
              </a:xfrm>
            </p:spPr>
            <p:txBody>
              <a:bodyPr>
                <a:normAutofit/>
              </a:bodyPr>
              <a:lstStyle/>
              <a:p>
                <a:pPr marL="0" indent="0">
                  <a:buNone/>
                </a:pPr>
                <a:r>
                  <a:rPr lang="ja-JP" altLang="en-US" u="sng"/>
                  <a:t>二倍探索</a:t>
                </a:r>
                <a:r>
                  <a:rPr lang="en-US" altLang="ja-JP" u="sng" dirty="0"/>
                  <a:t>…</a:t>
                </a:r>
                <a14:m>
                  <m:oMath xmlns:m="http://schemas.openxmlformats.org/officeDocument/2006/math">
                    <m:r>
                      <a:rPr lang="en-US" altLang="ja-JP" i="1" u="sng">
                        <a:latin typeface="Cambria Math" panose="02040503050406030204" pitchFamily="18" charset="0"/>
                      </a:rPr>
                      <m:t>𝑂</m:t>
                    </m:r>
                    <m:r>
                      <a:rPr lang="en-US" altLang="ja-JP" i="1" u="sng">
                        <a:latin typeface="Cambria Math" panose="02040503050406030204" pitchFamily="18" charset="0"/>
                      </a:rPr>
                      <m:t>(</m:t>
                    </m:r>
                    <m:r>
                      <a:rPr lang="en-US" altLang="ja-JP" i="1" u="sng">
                        <a:latin typeface="Cambria Math" panose="02040503050406030204" pitchFamily="18" charset="0"/>
                      </a:rPr>
                      <m:t>𝑛</m:t>
                    </m:r>
                    <m:func>
                      <m:funcPr>
                        <m:ctrlPr>
                          <a:rPr lang="en-US" altLang="ja-JP" i="1" u="sng">
                            <a:latin typeface="Cambria Math" panose="02040503050406030204" pitchFamily="18" charset="0"/>
                          </a:rPr>
                        </m:ctrlPr>
                      </m:funcPr>
                      <m:fName>
                        <m:r>
                          <m:rPr>
                            <m:sty m:val="p"/>
                          </m:rPr>
                          <a:rPr lang="en-US" altLang="ja-JP" u="sng">
                            <a:latin typeface="Cambria Math" panose="02040503050406030204" pitchFamily="18" charset="0"/>
                          </a:rPr>
                          <m:t>log</m:t>
                        </m:r>
                      </m:fName>
                      <m:e>
                        <m:r>
                          <a:rPr lang="en-US" altLang="ja-JP" i="1" u="sng">
                            <a:latin typeface="Cambria Math" panose="02040503050406030204" pitchFamily="18" charset="0"/>
                          </a:rPr>
                          <m:t>𝑛</m:t>
                        </m:r>
                      </m:e>
                    </m:func>
                    <m:r>
                      <a:rPr lang="en-US" altLang="ja-JP" i="1" u="sng">
                        <a:latin typeface="Cambria Math" panose="02040503050406030204" pitchFamily="18" charset="0"/>
                      </a:rPr>
                      <m:t>)</m:t>
                    </m:r>
                  </m:oMath>
                </a14:m>
                <a:endParaRPr lang="en-US" altLang="ja-JP" u="sng" dirty="0"/>
              </a:p>
              <a:p>
                <a:pPr marL="0" indent="0">
                  <a:buNone/>
                </a:pPr>
                <a14:m>
                  <m:oMath xmlns:m="http://schemas.openxmlformats.org/officeDocument/2006/math">
                    <m:r>
                      <a:rPr lang="en-US" altLang="ja-JP" i="1">
                        <a:latin typeface="Cambria Math" panose="02040503050406030204" pitchFamily="18" charset="0"/>
                      </a:rPr>
                      <m:t>𝑓</m:t>
                    </m:r>
                  </m:oMath>
                </a14:m>
                <a:r>
                  <a:rPr lang="ja-JP" altLang="en-US"/>
                  <a:t>と</a:t>
                </a:r>
                <a14:m>
                  <m:oMath xmlns:m="http://schemas.openxmlformats.org/officeDocument/2006/math">
                    <m:r>
                      <a:rPr lang="ja-JP" altLang="en-US" i="1">
                        <a:latin typeface="Cambria Math" panose="02040503050406030204" pitchFamily="18" charset="0"/>
                      </a:rPr>
                      <m:t>𝜑</m:t>
                    </m:r>
                  </m:oMath>
                </a14:m>
                <a:r>
                  <a:rPr lang="ja-JP" altLang="en-US"/>
                  <a:t>の</a:t>
                </a: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距離が任意の閾値</a:t>
                </a:r>
                <a14:m>
                  <m:oMath xmlns:m="http://schemas.openxmlformats.org/officeDocument/2006/math">
                    <m:r>
                      <a:rPr lang="ja-JP" altLang="en-US" i="1">
                        <a:latin typeface="Cambria Math" panose="02040503050406030204" pitchFamily="18" charset="0"/>
                      </a:rPr>
                      <m:t>𝜀</m:t>
                    </m:r>
                  </m:oMath>
                </a14:m>
                <a:r>
                  <a:rPr lang="ja-JP" altLang="en-US"/>
                  <a:t>以下である最大区間を求める</a:t>
                </a:r>
                <a:endParaRPr lang="en-US" altLang="ja-JP" dirty="0"/>
              </a:p>
              <a:p>
                <a:pPr marL="342900" indent="-342900">
                  <a:buFont typeface="+mj-ea"/>
                  <a:buAutoNum type="circleNumDbPlain"/>
                </a:pPr>
                <a:r>
                  <a:rPr lang="ja-JP" altLang="en-US"/>
                  <a:t>探索区間</a:t>
                </a:r>
                <a14:m>
                  <m:oMath xmlns:m="http://schemas.openxmlformats.org/officeDocument/2006/math">
                    <m:r>
                      <a:rPr lang="en-US" altLang="ja-JP" i="1">
                        <a:latin typeface="Cambria Math" panose="02040503050406030204" pitchFamily="18" charset="0"/>
                      </a:rPr>
                      <m:t>[0,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sub>
                    </m:sSub>
                    <m:r>
                      <a:rPr lang="en-US" altLang="ja-JP" i="1">
                        <a:latin typeface="Cambria Math" panose="02040503050406030204" pitchFamily="18" charset="0"/>
                      </a:rPr>
                      <m:t>]</m:t>
                    </m:r>
                  </m:oMath>
                </a14:m>
                <a:r>
                  <a:rPr lang="ja-JP" altLang="en-US"/>
                  <a:t>を</a:t>
                </a:r>
                <a14:m>
                  <m:oMath xmlns:m="http://schemas.openxmlformats.org/officeDocument/2006/math">
                    <m:r>
                      <a:rPr lang="en-US" altLang="ja-JP" i="1">
                        <a:latin typeface="Cambria Math" panose="02040503050406030204" pitchFamily="18" charset="0"/>
                      </a:rPr>
                      <m:t>𝑗</m:t>
                    </m:r>
                    <m:r>
                      <a:rPr lang="en-US" altLang="ja-JP" i="1">
                        <a:latin typeface="Cambria Math" panose="02040503050406030204" pitchFamily="18" charset="0"/>
                      </a:rPr>
                      <m:t>=2,4,8,…</m:t>
                    </m:r>
                  </m:oMath>
                </a14:m>
                <a:r>
                  <a:rPr lang="ja-JP" altLang="en-US"/>
                  <a:t>と２倍ずつ広げる</a:t>
                </a:r>
                <a:endParaRPr lang="en-US" altLang="ja-JP" dirty="0"/>
              </a:p>
              <a:p>
                <a:pPr marL="342900" indent="-342900">
                  <a:buFont typeface="+mj-ea"/>
                  <a:buAutoNum type="circleNumDbPlain"/>
                </a:pP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&gt;</m:t>
                    </m:r>
                    <m:r>
                      <a:rPr lang="en-US" altLang="ja-JP" i="1">
                        <a:latin typeface="Cambria Math" panose="02040503050406030204" pitchFamily="18" charset="0"/>
                        <a:ea typeface="Cambria Math" panose="02040503050406030204" pitchFamily="18" charset="0"/>
                      </a:rPr>
                      <m:t>𝜀</m:t>
                    </m:r>
                    <m:r>
                      <a:rPr lang="en-US" altLang="ja-JP">
                        <a:latin typeface="Cambria Math" panose="02040503050406030204" pitchFamily="18" charset="0"/>
                        <a:ea typeface="Cambria Math" panose="02040503050406030204" pitchFamily="18" charset="0"/>
                      </a:rPr>
                      <m:t> </m:t>
                    </m:r>
                  </m:oMath>
                </a14:m>
                <a:r>
                  <a:rPr lang="ja-JP" altLang="en-US"/>
                  <a:t>となる区間</a:t>
                </a: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𝑟</m:t>
                        </m:r>
                      </m:sub>
                    </m:sSub>
                  </m:oMath>
                </a14:m>
                <a:r>
                  <a:rPr lang="en-US" altLang="ja-JP" dirty="0"/>
                  <a:t>]</a:t>
                </a:r>
                <a:r>
                  <a:rPr lang="ja-JP" altLang="en-US" dirty="0"/>
                  <a:t>と</a:t>
                </a:r>
                <a:r>
                  <a:rPr lang="ja-JP" altLang="en-US"/>
                  <a:t> </a:t>
                </a: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𝑟</m:t>
                        </m:r>
                        <m:r>
                          <a:rPr lang="en-US" altLang="ja-JP" i="1">
                            <a:latin typeface="Cambria Math" panose="02040503050406030204" pitchFamily="18" charset="0"/>
                          </a:rPr>
                          <m:t>−1</m:t>
                        </m:r>
                      </m:sub>
                    </m:sSub>
                  </m:oMath>
                </a14:m>
                <a:r>
                  <a:rPr lang="en-US" altLang="ja-JP" dirty="0"/>
                  <a:t>]</a:t>
                </a:r>
                <a:r>
                  <a:rPr lang="ja-JP" altLang="en-US" dirty="0"/>
                  <a:t> </a:t>
                </a:r>
                <a:r>
                  <a:rPr lang="ja-JP" altLang="en-US"/>
                  <a:t>の間で</a:t>
                </a:r>
                <a:endParaRPr lang="en-US" altLang="ja-JP" i="1" dirty="0">
                  <a:latin typeface="Cambria Math" panose="02040503050406030204" pitchFamily="18" charset="0"/>
                </a:endParaRPr>
              </a:p>
              <a:p>
                <a:pPr marL="0" indent="0">
                  <a:buNone/>
                </a:pPr>
                <a:r>
                  <a:rPr lang="en-US" altLang="ja-JP" dirty="0"/>
                  <a:t>    </a:t>
                </a: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𝜀</m:t>
                    </m:r>
                    <m:r>
                      <a:rPr lang="en-US" altLang="ja-JP">
                        <a:latin typeface="Cambria Math" panose="02040503050406030204" pitchFamily="18" charset="0"/>
                        <a:ea typeface="Cambria Math" panose="02040503050406030204" pitchFamily="18" charset="0"/>
                      </a:rPr>
                      <m:t> </m:t>
                    </m:r>
                  </m:oMath>
                </a14:m>
                <a:r>
                  <a:rPr lang="ja-JP" altLang="en-US"/>
                  <a:t>となる最大のインデックス</a:t>
                </a:r>
                <a14:m>
                  <m:oMath xmlns:m="http://schemas.openxmlformats.org/officeDocument/2006/math">
                    <m:r>
                      <a:rPr lang="en-US" altLang="ja-JP" i="1">
                        <a:latin typeface="Cambria Math" panose="02040503050406030204" pitchFamily="18" charset="0"/>
                      </a:rPr>
                      <m:t>𝑙</m:t>
                    </m:r>
                  </m:oMath>
                </a14:m>
                <a:r>
                  <a:rPr lang="ja-JP" altLang="en-US"/>
                  <a:t>を二分探索で求める</a:t>
                </a:r>
                <a:endParaRPr lang="en-US" altLang="ja-JP" dirty="0"/>
              </a:p>
              <a:p>
                <a:pPr marL="342900" indent="-342900">
                  <a:buFont typeface="+mj-ea"/>
                  <a:buAutoNum type="circleNumDbPlain" startAt="3"/>
                </a:pP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𝑙</m:t>
                        </m:r>
                      </m:sub>
                    </m:sSub>
                  </m:oMath>
                </a14:m>
                <a:r>
                  <a:rPr lang="en-US" altLang="ja-JP" dirty="0"/>
                  <a:t>]</a:t>
                </a:r>
                <a:r>
                  <a:rPr lang="ja-JP" altLang="en-US" dirty="0"/>
                  <a:t>において</a:t>
                </a:r>
                <a:r>
                  <a:rPr lang="ja-JP" altLang="en-US"/>
                  <a:t>単峰近似を行い</a:t>
                </a:r>
                <a:r>
                  <a:rPr lang="en-US" altLang="ja-JP" dirty="0"/>
                  <a:t>, </a:t>
                </a:r>
                <a:r>
                  <a:rPr lang="ja-JP" altLang="en-US"/>
                  <a:t>これを</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0</m:t>
                        </m:r>
                      </m:sub>
                    </m:sSub>
                  </m:oMath>
                </a14:m>
                <a:r>
                  <a:rPr lang="ja-JP" altLang="en-US"/>
                  <a:t>とする</a:t>
                </a:r>
                <a:endParaRPr lang="en-US" altLang="ja-JP" dirty="0"/>
              </a:p>
              <a:p>
                <a:pPr marL="342900" indent="-342900">
                  <a:buFont typeface="+mj-ea"/>
                  <a:buAutoNum type="circleNumDbPlain" startAt="3"/>
                </a:pPr>
                <a:r>
                  <a:rPr lang="ja-JP" altLang="en-US"/>
                  <a:t>残りの区間</a:t>
                </a:r>
                <a14:m>
                  <m:oMath xmlns:m="http://schemas.openxmlformats.org/officeDocument/2006/math">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𝑙</m:t>
                        </m:r>
                        <m:r>
                          <a:rPr lang="en-US" altLang="ja-JP" i="1">
                            <a:latin typeface="Cambria Math" panose="02040503050406030204" pitchFamily="18" charset="0"/>
                          </a:rPr>
                          <m:t>+1</m:t>
                        </m:r>
                      </m:sub>
                    </m:sSub>
                    <m:r>
                      <a:rPr lang="en-US" altLang="ja-JP" i="1">
                        <a:latin typeface="Cambria Math" panose="02040503050406030204" pitchFamily="18" charset="0"/>
                      </a:rPr>
                      <m:t>, </m:t>
                    </m:r>
                    <m:r>
                      <a:rPr lang="en-US" altLang="ja-JP" i="1">
                        <a:latin typeface="Cambria Math" panose="02040503050406030204" pitchFamily="18" charset="0"/>
                      </a:rPr>
                      <m:t>𝑛</m:t>
                    </m:r>
                    <m:r>
                      <a:rPr lang="en-US" altLang="ja-JP" i="1">
                        <a:latin typeface="Cambria Math" panose="02040503050406030204" pitchFamily="18" charset="0"/>
                      </a:rPr>
                      <m:t>]</m:t>
                    </m:r>
                  </m:oMath>
                </a14:m>
                <a:r>
                  <a:rPr lang="ja-JP" altLang="en-US"/>
                  <a:t>について再帰的にこれを実行し</a:t>
                </a:r>
                <a:r>
                  <a:rPr lang="en-US" altLang="ja-JP" dirty="0"/>
                  <a:t>, </a:t>
                </a:r>
              </a:p>
              <a:p>
                <a:pPr marL="0" indent="0">
                  <a:buNone/>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2</m:t>
                        </m:r>
                      </m:sub>
                    </m:sSub>
                  </m:oMath>
                </a14:m>
                <a:r>
                  <a:rPr lang="en-US" altLang="ja-JP" dirty="0"/>
                  <a:t>,…</a:t>
                </a:r>
                <a:r>
                  <a:rPr lang="ja-JP" altLang="en-US"/>
                  <a:t>と計算し</a:t>
                </a:r>
                <a:r>
                  <a:rPr lang="en-US" altLang="ja-JP" dirty="0"/>
                  <a:t>, </a:t>
                </a:r>
                <a:r>
                  <a:rPr lang="ja-JP" altLang="en-US"/>
                  <a:t>これらを結合して近似ヒストグラム</a:t>
                </a:r>
                <a14:m>
                  <m:oMath xmlns:m="http://schemas.openxmlformats.org/officeDocument/2006/math">
                    <m:r>
                      <a:rPr lang="en-US" altLang="ja-JP" i="1">
                        <a:latin typeface="Cambria Math" panose="02040503050406030204" pitchFamily="18" charset="0"/>
                      </a:rPr>
                      <m:t>𝑔</m:t>
                    </m:r>
                  </m:oMath>
                </a14:m>
                <a:r>
                  <a:rPr lang="ja-JP" altLang="en-US"/>
                  <a:t>を求める</a:t>
                </a:r>
              </a:p>
              <a:p>
                <a:pPr marL="0" indent="0">
                  <a:buNone/>
                </a:pPr>
                <a:endParaRPr lang="ja-JP" altLang="en-US"/>
              </a:p>
            </p:txBody>
          </p:sp>
        </mc:Choice>
        <mc:Fallback xmlns="">
          <p:sp>
            <p:nvSpPr>
              <p:cNvPr id="17" name="コンテンツ プレースホルダー 2">
                <a:extLst>
                  <a:ext uri="{FF2B5EF4-FFF2-40B4-BE49-F238E27FC236}">
                    <a16:creationId xmlns:a16="http://schemas.microsoft.com/office/drawing/2014/main" id="{D2037DCA-2740-6A67-B029-4D41C7C1EF0C}"/>
                  </a:ext>
                </a:extLst>
              </p:cNvPr>
              <p:cNvSpPr>
                <a:spLocks noGrp="1" noRot="1" noChangeAspect="1" noMove="1" noResize="1" noEditPoints="1" noAdjustHandles="1" noChangeArrowheads="1" noChangeShapeType="1" noTextEdit="1"/>
              </p:cNvSpPr>
              <p:nvPr>
                <p:ph idx="1"/>
              </p:nvPr>
            </p:nvSpPr>
            <p:spPr>
              <a:xfrm>
                <a:off x="530772" y="1135115"/>
                <a:ext cx="11130454" cy="5041848"/>
              </a:xfrm>
              <a:blipFill>
                <a:blip r:embed="rId2"/>
                <a:stretch>
                  <a:fillRect l="-911"/>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513ED720-2BBB-47B6-800C-E2FB95F5E4D5}"/>
              </a:ext>
            </a:extLst>
          </p:cNvPr>
          <p:cNvGrpSpPr/>
          <p:nvPr/>
        </p:nvGrpSpPr>
        <p:grpSpPr>
          <a:xfrm>
            <a:off x="7946571" y="1298401"/>
            <a:ext cx="4245429" cy="3458656"/>
            <a:chOff x="7689138" y="1325563"/>
            <a:chExt cx="4417733" cy="3652736"/>
          </a:xfrm>
        </p:grpSpPr>
        <p:pic>
          <p:nvPicPr>
            <p:cNvPr id="24" name="図 23" descr="グラフ, ヒストグラム&#10;&#10;自動的に生成された説明">
              <a:extLst>
                <a:ext uri="{FF2B5EF4-FFF2-40B4-BE49-F238E27FC236}">
                  <a16:creationId xmlns:a16="http://schemas.microsoft.com/office/drawing/2014/main" id="{7BCEBD37-C3C1-A744-8254-FB67288B31F3}"/>
                </a:ext>
              </a:extLst>
            </p:cNvPr>
            <p:cNvPicPr>
              <a:picLocks noChangeAspect="1"/>
            </p:cNvPicPr>
            <p:nvPr/>
          </p:nvPicPr>
          <p:blipFill>
            <a:blip r:embed="rId3"/>
            <a:stretch>
              <a:fillRect/>
            </a:stretch>
          </p:blipFill>
          <p:spPr>
            <a:xfrm>
              <a:off x="7689138" y="1784143"/>
              <a:ext cx="4417733" cy="2917716"/>
            </a:xfrm>
            <a:prstGeom prst="rect">
              <a:avLst/>
            </a:prstGeom>
          </p:spPr>
        </p:pic>
        <p:cxnSp>
          <p:nvCxnSpPr>
            <p:cNvPr id="9" name="直線コネクタ 8">
              <a:extLst>
                <a:ext uri="{FF2B5EF4-FFF2-40B4-BE49-F238E27FC236}">
                  <a16:creationId xmlns:a16="http://schemas.microsoft.com/office/drawing/2014/main" id="{5DC60EB3-1E65-6047-A8E2-C95BBC720B44}"/>
                </a:ext>
              </a:extLst>
            </p:cNvPr>
            <p:cNvCxnSpPr>
              <a:cxnSpLocks/>
            </p:cNvCxnSpPr>
            <p:nvPr/>
          </p:nvCxnSpPr>
          <p:spPr>
            <a:xfrm flipH="1" flipV="1">
              <a:off x="10322362" y="1823015"/>
              <a:ext cx="7733" cy="2614873"/>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C9D6B6E-5479-9140-8B04-127E52D02368}"/>
                </a:ext>
              </a:extLst>
            </p:cNvPr>
            <p:cNvCxnSpPr>
              <a:cxnSpLocks/>
            </p:cNvCxnSpPr>
            <p:nvPr/>
          </p:nvCxnSpPr>
          <p:spPr>
            <a:xfrm flipH="1">
              <a:off x="8119269" y="4474278"/>
              <a:ext cx="2239669" cy="12192"/>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1" name="直線矢印コネクタ 10">
              <a:extLst>
                <a:ext uri="{FF2B5EF4-FFF2-40B4-BE49-F238E27FC236}">
                  <a16:creationId xmlns:a16="http://schemas.microsoft.com/office/drawing/2014/main" id="{2B1E1BFC-E54E-EC45-A7C6-9D832807F81E}"/>
                </a:ext>
              </a:extLst>
            </p:cNvPr>
            <p:cNvCxnSpPr>
              <a:cxnSpLocks/>
            </p:cNvCxnSpPr>
            <p:nvPr/>
          </p:nvCxnSpPr>
          <p:spPr>
            <a:xfrm flipH="1">
              <a:off x="10291614" y="4470369"/>
              <a:ext cx="1766705" cy="391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9007C828-75C2-8746-B64D-421808B63FFC}"/>
                    </a:ext>
                  </a:extLst>
                </p:cNvPr>
                <p:cNvSpPr txBox="1"/>
                <p:nvPr/>
              </p:nvSpPr>
              <p:spPr>
                <a:xfrm>
                  <a:off x="10647995" y="4639762"/>
                  <a:ext cx="1192402" cy="3384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m:t>
                        </m:r>
                        <m:r>
                          <a:rPr kumimoji="1" lang="ja-JP" altLang="en-US" sz="1600" i="1" smtClean="0">
                            <a:latin typeface="Cambria Math" panose="02040503050406030204" pitchFamily="18" charset="0"/>
                          </a:rPr>
                          <m:t>𝜀</m:t>
                        </m:r>
                      </m:oMath>
                    </m:oMathPara>
                  </a14:m>
                  <a:endParaRPr kumimoji="1" lang="ja-JP" altLang="en-US" sz="1600">
                    <a:latin typeface="Meiryo" panose="020B0604030504040204" pitchFamily="34" charset="-128"/>
                    <a:ea typeface="Meiryo" panose="020B0604030504040204" pitchFamily="34" charset="-128"/>
                  </a:endParaRPr>
                </a:p>
              </p:txBody>
            </p:sp>
          </mc:Choice>
          <mc:Fallback xmlns="">
            <p:sp>
              <p:nvSpPr>
                <p:cNvPr id="12" name="テキスト ボックス 11">
                  <a:extLst>
                    <a:ext uri="{FF2B5EF4-FFF2-40B4-BE49-F238E27FC236}">
                      <a16:creationId xmlns:a16="http://schemas.microsoft.com/office/drawing/2014/main" id="{9007C828-75C2-8746-B64D-421808B63FFC}"/>
                    </a:ext>
                  </a:extLst>
                </p:cNvPr>
                <p:cNvSpPr txBox="1">
                  <a:spLocks noRot="1" noChangeAspect="1" noMove="1" noResize="1" noEditPoints="1" noAdjustHandles="1" noChangeArrowheads="1" noChangeShapeType="1" noTextEdit="1"/>
                </p:cNvSpPr>
                <p:nvPr/>
              </p:nvSpPr>
              <p:spPr>
                <a:xfrm>
                  <a:off x="10647995" y="4639762"/>
                  <a:ext cx="1192402" cy="33847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B6E6BF8-7E5D-9249-9648-21B715F3BA5F}"/>
                    </a:ext>
                  </a:extLst>
                </p:cNvPr>
                <p:cNvSpPr txBox="1"/>
                <p:nvPr/>
              </p:nvSpPr>
              <p:spPr>
                <a:xfrm>
                  <a:off x="8254199" y="4637348"/>
                  <a:ext cx="1997199" cy="320587"/>
                </a:xfrm>
                <a:prstGeom prst="rect">
                  <a:avLst/>
                </a:prstGeom>
                <a:noFill/>
              </p:spPr>
              <p:txBody>
                <a:bodyPr wrap="square" rtlCol="0">
                  <a:spAutoFit/>
                </a:bodyPr>
                <a:lstStyle/>
                <a:p>
                  <a:pPr algn="ctr"/>
                  <a14:m>
                    <m:oMath xmlns:m="http://schemas.openxmlformats.org/officeDocument/2006/math">
                      <m:sSup>
                        <m:sSupPr>
                          <m:ctrlPr>
                            <a:rPr lang="en-US" altLang="ja-JP" sz="1400" i="1">
                              <a:solidFill>
                                <a:prstClr val="black"/>
                              </a:solidFill>
                              <a:latin typeface="Cambria Math" panose="02040503050406030204" pitchFamily="18" charset="0"/>
                            </a:rPr>
                          </m:ctrlPr>
                        </m:sSupPr>
                        <m:e>
                          <m:sSub>
                            <m:sSubPr>
                              <m:ctrlPr>
                                <a:rPr lang="en-US" altLang="ja-JP" sz="1400" i="1">
                                  <a:solidFill>
                                    <a:prstClr val="black"/>
                                  </a:solidFill>
                                  <a:latin typeface="Cambria Math" panose="02040503050406030204" pitchFamily="18" charset="0"/>
                                </a:rPr>
                              </m:ctrlPr>
                            </m:sSubPr>
                            <m:e>
                              <m:r>
                                <a:rPr lang="en-US" altLang="ja-JP" sz="1400" i="1">
                                  <a:solidFill>
                                    <a:prstClr val="black"/>
                                  </a:solidFill>
                                  <a:latin typeface="Cambria Math" panose="02040503050406030204" pitchFamily="18" charset="0"/>
                                </a:rPr>
                                <m:t>𝐿</m:t>
                              </m:r>
                            </m:e>
                            <m:sub>
                              <m:r>
                                <a:rPr lang="en-US" altLang="ja-JP" sz="1400" i="1">
                                  <a:solidFill>
                                    <a:prstClr val="black"/>
                                  </a:solidFill>
                                  <a:latin typeface="Cambria Math" panose="02040503050406030204" pitchFamily="18" charset="0"/>
                                </a:rPr>
                                <m:t>2</m:t>
                              </m:r>
                            </m:sub>
                          </m:sSub>
                        </m:e>
                        <m:sup>
                          <m:r>
                            <a:rPr lang="en-US" altLang="ja-JP" sz="1400" i="1">
                              <a:solidFill>
                                <a:prstClr val="black"/>
                              </a:solidFill>
                              <a:latin typeface="Cambria Math" panose="02040503050406030204" pitchFamily="18" charset="0"/>
                            </a:rPr>
                            <m:t>2</m:t>
                          </m:r>
                        </m:sup>
                      </m:sSup>
                    </m:oMath>
                  </a14:m>
                  <a:r>
                    <a:rPr lang="ja-JP" altLang="en-US" sz="1400">
                      <a:solidFill>
                        <a:prstClr val="black"/>
                      </a:solidFill>
                      <a:latin typeface="Meiryo" panose="020B0604030504040204" pitchFamily="34" charset="-128"/>
                      <a:ea typeface="Meiryo" panose="020B0604030504040204" pitchFamily="34" charset="-128"/>
                    </a:rPr>
                    <a:t>距離</a:t>
                  </a:r>
                  <a14:m>
                    <m:oMath xmlns:m="http://schemas.openxmlformats.org/officeDocument/2006/math">
                      <m:r>
                        <a:rPr lang="ja-JP" altLang="en-US" sz="1400" i="1" smtClean="0">
                          <a:latin typeface="Cambria Math" panose="02040503050406030204" pitchFamily="18" charset="0"/>
                        </a:rPr>
                        <m:t>≤</m:t>
                      </m:r>
                      <m:r>
                        <a:rPr lang="ja-JP" altLang="en-US" sz="1400" i="1">
                          <a:latin typeface="Cambria Math" panose="02040503050406030204" pitchFamily="18" charset="0"/>
                        </a:rPr>
                        <m:t>𝜀</m:t>
                      </m:r>
                    </m:oMath>
                  </a14:m>
                  <a:endParaRPr kumimoji="1" lang="ja-JP" altLang="en-US" sz="1400">
                    <a:latin typeface="Meiryo" panose="020B0604030504040204" pitchFamily="34" charset="-128"/>
                    <a:ea typeface="Meiryo" panose="020B0604030504040204" pitchFamily="34" charset="-128"/>
                  </a:endParaRPr>
                </a:p>
              </p:txBody>
            </p:sp>
          </mc:Choice>
          <mc:Fallback xmlns="">
            <p:sp>
              <p:nvSpPr>
                <p:cNvPr id="13" name="テキスト ボックス 12">
                  <a:extLst>
                    <a:ext uri="{FF2B5EF4-FFF2-40B4-BE49-F238E27FC236}">
                      <a16:creationId xmlns:a16="http://schemas.microsoft.com/office/drawing/2014/main" id="{AB6E6BF8-7E5D-9249-9648-21B715F3BA5F}"/>
                    </a:ext>
                  </a:extLst>
                </p:cNvPr>
                <p:cNvSpPr txBox="1">
                  <a:spLocks noRot="1" noChangeAspect="1" noMove="1" noResize="1" noEditPoints="1" noAdjustHandles="1" noChangeArrowheads="1" noChangeShapeType="1" noTextEdit="1"/>
                </p:cNvSpPr>
                <p:nvPr/>
              </p:nvSpPr>
              <p:spPr>
                <a:xfrm>
                  <a:off x="8254199" y="4637348"/>
                  <a:ext cx="1997199" cy="320587"/>
                </a:xfrm>
                <a:prstGeom prst="rect">
                  <a:avLst/>
                </a:prstGeom>
                <a:blipFill>
                  <a:blip r:embed="rId5"/>
                  <a:stretch>
                    <a:fillRect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C2C14CC-AB4B-CD4D-BA4B-0B2A59D9CEE0}"/>
                    </a:ext>
                  </a:extLst>
                </p:cNvPr>
                <p:cNvSpPr txBox="1"/>
                <p:nvPr/>
              </p:nvSpPr>
              <p:spPr>
                <a:xfrm>
                  <a:off x="10160424" y="4639762"/>
                  <a:ext cx="312335" cy="338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eiryo" panose="020B0604030504040204" pitchFamily="34" charset="-128"/>
                          </a:rPr>
                          <m:t>𝑙</m:t>
                        </m:r>
                      </m:oMath>
                    </m:oMathPara>
                  </a14:m>
                  <a:endParaRPr kumimoji="1" lang="ja-JP" altLang="en-US" sz="1600">
                    <a:latin typeface="Meiryo" panose="020B0604030504040204" pitchFamily="34" charset="-128"/>
                    <a:ea typeface="Meiryo" panose="020B0604030504040204" pitchFamily="34" charset="-128"/>
                  </a:endParaRPr>
                </a:p>
              </p:txBody>
            </p:sp>
          </mc:Choice>
          <mc:Fallback xmlns="">
            <p:sp>
              <p:nvSpPr>
                <p:cNvPr id="14" name="テキスト ボックス 13">
                  <a:extLst>
                    <a:ext uri="{FF2B5EF4-FFF2-40B4-BE49-F238E27FC236}">
                      <a16:creationId xmlns:a16="http://schemas.microsoft.com/office/drawing/2014/main" id="{9C2C14CC-AB4B-CD4D-BA4B-0B2A59D9CEE0}"/>
                    </a:ext>
                  </a:extLst>
                </p:cNvPr>
                <p:cNvSpPr txBox="1">
                  <a:spLocks noRot="1" noChangeAspect="1" noMove="1" noResize="1" noEditPoints="1" noAdjustHandles="1" noChangeArrowheads="1" noChangeShapeType="1" noTextEdit="1"/>
                </p:cNvSpPr>
                <p:nvPr/>
              </p:nvSpPr>
              <p:spPr>
                <a:xfrm>
                  <a:off x="10160424" y="4639762"/>
                  <a:ext cx="312335" cy="33853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E15377E-04EC-8C40-8253-0758EB6EE4D5}"/>
                    </a:ext>
                  </a:extLst>
                </p:cNvPr>
                <p:cNvSpPr txBox="1"/>
                <p:nvPr/>
              </p:nvSpPr>
              <p:spPr>
                <a:xfrm>
                  <a:off x="8425695" y="1325563"/>
                  <a:ext cx="3184130" cy="307702"/>
                </a:xfrm>
                <a:prstGeom prst="rect">
                  <a:avLst/>
                </a:prstGeom>
                <a:noFill/>
              </p:spPr>
              <p:txBody>
                <a:bodyPr wrap="square" rtlCol="0">
                  <a:spAutoFit/>
                </a:bodyPr>
                <a:lstStyle/>
                <a:p>
                  <a:pPr algn="ctr"/>
                  <a14:m>
                    <m:oMath xmlns:m="http://schemas.openxmlformats.org/officeDocument/2006/math">
                      <m:r>
                        <a:rPr lang="en-US" altLang="ja-JP" sz="1400" i="1" smtClean="0">
                          <a:latin typeface="Cambria Math" panose="02040503050406030204" pitchFamily="18" charset="0"/>
                        </a:rPr>
                        <m:t>𝑓</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青</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とその近似ヒストグラム</a:t>
                  </a:r>
                  <a14:m>
                    <m:oMath xmlns:m="http://schemas.openxmlformats.org/officeDocument/2006/math">
                      <m:r>
                        <a:rPr kumimoji="1" lang="en-US" altLang="ja-JP" sz="1400" b="0" i="1" smtClean="0">
                          <a:latin typeface="Cambria Math" panose="02040503050406030204" pitchFamily="18" charset="0"/>
                          <a:ea typeface="Meiryo" panose="020B0604030504040204" pitchFamily="34" charset="-128"/>
                        </a:rPr>
                        <m:t>𝑔</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赤</a:t>
                  </a:r>
                  <a:r>
                    <a:rPr kumimoji="1" lang="en-US" altLang="ja-JP" sz="1400" dirty="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p:txBody>
            </p:sp>
          </mc:Choice>
          <mc:Fallback xmlns="">
            <p:sp>
              <p:nvSpPr>
                <p:cNvPr id="15" name="テキスト ボックス 14">
                  <a:extLst>
                    <a:ext uri="{FF2B5EF4-FFF2-40B4-BE49-F238E27FC236}">
                      <a16:creationId xmlns:a16="http://schemas.microsoft.com/office/drawing/2014/main" id="{5E15377E-04EC-8C40-8253-0758EB6EE4D5}"/>
                    </a:ext>
                  </a:extLst>
                </p:cNvPr>
                <p:cNvSpPr txBox="1">
                  <a:spLocks noRot="1" noChangeAspect="1" noMove="1" noResize="1" noEditPoints="1" noAdjustHandles="1" noChangeArrowheads="1" noChangeShapeType="1" noTextEdit="1"/>
                </p:cNvSpPr>
                <p:nvPr/>
              </p:nvSpPr>
              <p:spPr>
                <a:xfrm>
                  <a:off x="8425695" y="1325563"/>
                  <a:ext cx="3184130" cy="307702"/>
                </a:xfrm>
                <a:prstGeom prst="rect">
                  <a:avLst/>
                </a:prstGeom>
                <a:blipFill>
                  <a:blip r:embed="rId7"/>
                  <a:stretch>
                    <a:fillRect t="-4167" b="-25000"/>
                  </a:stretch>
                </a:blipFill>
              </p:spPr>
              <p:txBody>
                <a:bodyPr/>
                <a:lstStyle/>
                <a:p>
                  <a:r>
                    <a:rPr lang="ja-JP" altLang="en-US">
                      <a:noFill/>
                    </a:rPr>
                    <a:t> </a:t>
                  </a:r>
                </a:p>
              </p:txBody>
            </p:sp>
          </mc:Fallback>
        </mc:AlternateContent>
      </p:grpSp>
      <p:sp>
        <p:nvSpPr>
          <p:cNvPr id="3" name="フッター プレースホルダー 2">
            <a:extLst>
              <a:ext uri="{FF2B5EF4-FFF2-40B4-BE49-F238E27FC236}">
                <a16:creationId xmlns:a16="http://schemas.microsoft.com/office/drawing/2014/main" id="{3B5C8463-7A8B-7CB3-4D5B-3B90ED8B4883}"/>
              </a:ext>
            </a:extLst>
          </p:cNvPr>
          <p:cNvSpPr>
            <a:spLocks noGrp="1"/>
          </p:cNvSpPr>
          <p:nvPr>
            <p:ph type="ftr" sz="quarter" idx="11"/>
          </p:nvPr>
        </p:nvSpPr>
        <p:spPr/>
        <p:txBody>
          <a:bodyPr/>
          <a:lstStyle/>
          <a:p>
            <a:r>
              <a:rPr lang="en-US" altLang="ja-JP"/>
              <a:t>FIT 2022</a:t>
            </a:r>
            <a:endParaRPr lang="ja-JP" altLang="en-US" dirty="0"/>
          </a:p>
        </p:txBody>
      </p:sp>
    </p:spTree>
    <p:extLst>
      <p:ext uri="{BB962C8B-B14F-4D97-AF65-F5344CB8AC3E}">
        <p14:creationId xmlns:p14="http://schemas.microsoft.com/office/powerpoint/2010/main" val="1329176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EABA2832-79B0-8A92-3DAB-F4294A8FA72D}"/>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EABA2832-79B0-8A92-3DAB-F4294A8FA72D}"/>
                  </a:ext>
                </a:extLst>
              </p:cNvPr>
              <p:cNvSpPr>
                <a:spLocks noGrp="1" noRot="1" noChangeAspect="1" noMove="1" noResize="1" noEditPoints="1" noAdjustHandles="1" noChangeArrowheads="1" noChangeShapeType="1" noTextEdit="1"/>
              </p:cNvSpPr>
              <p:nvPr>
                <p:ph type="title"/>
              </p:nvPr>
            </p:nvSpPr>
            <p:spPr>
              <a:blipFill>
                <a:blip r:embed="rId2"/>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D3D409CA-4DB6-AAB2-7175-FFAEFCC4636B}"/>
                  </a:ext>
                </a:extLst>
              </p:cNvPr>
              <p:cNvSpPr>
                <a:spLocks noGrp="1"/>
              </p:cNvSpPr>
              <p:nvPr>
                <p:ph idx="1"/>
              </p:nvPr>
            </p:nvSpPr>
            <p:spPr/>
            <p:txBody>
              <a:bodyPr/>
              <a:lstStyle/>
              <a:p>
                <a:r>
                  <a:rPr lang="ja-JP" altLang="en-US"/>
                  <a:t>入力：ヒストグラム関数</a:t>
                </a:r>
                <a14:m>
                  <m:oMath xmlns:m="http://schemas.openxmlformats.org/officeDocument/2006/math">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oMath>
                </a14:m>
                <a:r>
                  <a:rPr kumimoji="1" lang="ja-JP" altLang="en-US"/>
                  <a:t>，出力：</a:t>
                </a:r>
                <a14:m>
                  <m:oMath xmlns:m="http://schemas.openxmlformats.org/officeDocument/2006/math">
                    <m:r>
                      <a:rPr kumimoji="1" lang="en-US" altLang="ja-JP" b="0" i="1" smtClean="0">
                        <a:latin typeface="Cambria Math" panose="02040503050406030204" pitchFamily="18" charset="0"/>
                      </a:rPr>
                      <m:t>𝑘</m:t>
                    </m:r>
                  </m:oMath>
                </a14:m>
                <a:r>
                  <a:rPr kumimoji="1" lang="ja-JP" altLang="en-US"/>
                  <a:t>ピーク近似</a:t>
                </a:r>
                <a:r>
                  <a:rPr lang="ja-JP" altLang="en-US"/>
                  <a:t>ヒストグラム</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D3D409CA-4DB6-AAB2-7175-FFAEFCC4636B}"/>
                  </a:ext>
                </a:extLst>
              </p:cNvPr>
              <p:cNvSpPr>
                <a:spLocks noGrp="1" noRot="1" noChangeAspect="1" noMove="1" noResize="1" noEditPoints="1" noAdjustHandles="1" noChangeArrowheads="1" noChangeShapeType="1" noTextEdit="1"/>
              </p:cNvSpPr>
              <p:nvPr>
                <p:ph idx="1"/>
              </p:nvPr>
            </p:nvSpPr>
            <p:spPr>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11C9A0F1-7AAF-6B54-71C6-008768EA8724}"/>
              </a:ext>
            </a:extLst>
          </p:cNvPr>
          <p:cNvSpPr>
            <a:spLocks noGrp="1"/>
          </p:cNvSpPr>
          <p:nvPr>
            <p:ph type="dt" sz="half" idx="10"/>
          </p:nvPr>
        </p:nvSpPr>
        <p:spPr/>
        <p:txBody>
          <a:bodyPr/>
          <a:lstStyle/>
          <a:p>
            <a:fld id="{363E1B6A-A512-4778-A2A4-FE287FFD6457}"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649F5061-C4A9-66AC-FDB7-7F57CEE6A92D}"/>
              </a:ext>
            </a:extLst>
          </p:cNvPr>
          <p:cNvSpPr>
            <a:spLocks noGrp="1"/>
          </p:cNvSpPr>
          <p:nvPr>
            <p:ph type="ftr" sz="quarter" idx="11"/>
          </p:nvPr>
        </p:nvSpPr>
        <p:spPr/>
        <p:txBody>
          <a:bodyPr/>
          <a:lstStyle/>
          <a:p>
            <a:r>
              <a:rPr lang="en-US" altLang="ja-JP"/>
              <a:t>FIT 2022</a:t>
            </a:r>
            <a:endParaRPr lang="ja-JP" altLang="en-US" dirty="0"/>
          </a:p>
        </p:txBody>
      </p:sp>
      <p:pic>
        <p:nvPicPr>
          <p:cNvPr id="10" name="図 9">
            <a:extLst>
              <a:ext uri="{FF2B5EF4-FFF2-40B4-BE49-F238E27FC236}">
                <a16:creationId xmlns:a16="http://schemas.microsoft.com/office/drawing/2014/main" id="{3AF514F9-14DC-D1E7-3CE5-8C35A3313119}"/>
              </a:ext>
            </a:extLst>
          </p:cNvPr>
          <p:cNvPicPr>
            <a:picLocks noChangeAspect="1"/>
          </p:cNvPicPr>
          <p:nvPr/>
        </p:nvPicPr>
        <p:blipFill>
          <a:blip r:embed="rId4"/>
          <a:stretch>
            <a:fillRect/>
          </a:stretch>
        </p:blipFill>
        <p:spPr>
          <a:xfrm>
            <a:off x="803605" y="2218478"/>
            <a:ext cx="5362614" cy="4252944"/>
          </a:xfrm>
          <a:prstGeom prst="rect">
            <a:avLst/>
          </a:prstGeom>
        </p:spPr>
      </p:pic>
      <p:pic>
        <p:nvPicPr>
          <p:cNvPr id="12" name="図 11">
            <a:extLst>
              <a:ext uri="{FF2B5EF4-FFF2-40B4-BE49-F238E27FC236}">
                <a16:creationId xmlns:a16="http://schemas.microsoft.com/office/drawing/2014/main" id="{FED7CE23-50C7-FB5D-F9CD-457BF2094C18}"/>
              </a:ext>
            </a:extLst>
          </p:cNvPr>
          <p:cNvPicPr>
            <a:picLocks noChangeAspect="1"/>
          </p:cNvPicPr>
          <p:nvPr/>
        </p:nvPicPr>
        <p:blipFill>
          <a:blip r:embed="rId5"/>
          <a:stretch>
            <a:fillRect/>
          </a:stretch>
        </p:blipFill>
        <p:spPr>
          <a:xfrm>
            <a:off x="6439052" y="2218478"/>
            <a:ext cx="5314989" cy="4229131"/>
          </a:xfrm>
          <a:prstGeom prst="rect">
            <a:avLst/>
          </a:prstGeom>
        </p:spPr>
      </p:pic>
      <p:sp>
        <p:nvSpPr>
          <p:cNvPr id="7" name="スライド番号プレースホルダー 6">
            <a:extLst>
              <a:ext uri="{FF2B5EF4-FFF2-40B4-BE49-F238E27FC236}">
                <a16:creationId xmlns:a16="http://schemas.microsoft.com/office/drawing/2014/main" id="{1F15126E-2846-072C-4D69-BD28B728EA35}"/>
              </a:ext>
            </a:extLst>
          </p:cNvPr>
          <p:cNvSpPr>
            <a:spLocks noGrp="1"/>
          </p:cNvSpPr>
          <p:nvPr>
            <p:ph type="sldNum" sz="quarter" idx="12"/>
          </p:nvPr>
        </p:nvSpPr>
        <p:spPr/>
        <p:txBody>
          <a:bodyPr/>
          <a:lstStyle/>
          <a:p>
            <a:r>
              <a:rPr kumimoji="1" lang="en-US" altLang="ja-JP" dirty="0"/>
              <a:t>16</a:t>
            </a:r>
            <a:endParaRPr kumimoji="1" lang="ja-JP" altLang="en-US" dirty="0"/>
          </a:p>
        </p:txBody>
      </p:sp>
    </p:spTree>
    <p:extLst>
      <p:ext uri="{BB962C8B-B14F-4D97-AF65-F5344CB8AC3E}">
        <p14:creationId xmlns:p14="http://schemas.microsoft.com/office/powerpoint/2010/main" val="1894231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2"/>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E850F04-FE9D-217F-D244-E4B6C5C46A40}"/>
                  </a:ext>
                </a:extLst>
              </p:cNvPr>
              <p:cNvSpPr>
                <a:spLocks noGrp="1"/>
              </p:cNvSpPr>
              <p:nvPr>
                <p:ph idx="1"/>
              </p:nvPr>
            </p:nvSpPr>
            <p:spPr>
              <a:xfrm>
                <a:off x="530772" y="1135114"/>
                <a:ext cx="11130454" cy="5722885"/>
              </a:xfrm>
            </p:spPr>
            <p:txBody>
              <a:bodyPr/>
              <a:lstStyle/>
              <a:p>
                <a:r>
                  <a:rPr lang="ja-JP" altLang="en-US" dirty="0"/>
                  <a:t>入力ヒストグラム</a:t>
                </a:r>
                <a14:m>
                  <m:oMath xmlns:m="http://schemas.openxmlformats.org/officeDocument/2006/math">
                    <m:r>
                      <a:rPr lang="en-US" altLang="ja-JP" i="1">
                        <a:latin typeface="Cambria Math" panose="02040503050406030204" pitchFamily="18" charset="0"/>
                      </a:rPr>
                      <m:t>𝑓</m:t>
                    </m:r>
                  </m:oMath>
                </a14:m>
                <a:r>
                  <a:rPr lang="ja-JP" altLang="en-US" dirty="0"/>
                  <a:t>の極小値を抽出</a:t>
                </a:r>
                <a:endParaRPr lang="en-US" altLang="ja-JP" dirty="0"/>
              </a:p>
              <a:p>
                <a:pPr lvl="1"/>
                <a:r>
                  <a:rPr lang="ja-JP" altLang="en-US" dirty="0"/>
                  <a:t>リスト</a:t>
                </a:r>
                <a14:m>
                  <m:oMath xmlns:m="http://schemas.openxmlformats.org/officeDocument/2006/math">
                    <m:r>
                      <a:rPr lang="en-US" altLang="ja-JP" b="0" i="0" smtClean="0">
                        <a:latin typeface="Cambria Math" panose="02040503050406030204" pitchFamily="18" charset="0"/>
                      </a:rPr>
                      <m:t> </m:t>
                    </m:r>
                    <m:r>
                      <a:rPr lang="en-US" altLang="ja-JP" b="0" i="1" smtClean="0">
                        <a:latin typeface="Cambria Math" panose="02040503050406030204" pitchFamily="18" charset="0"/>
                      </a:rPr>
                      <m:t>𝑀𝐼𝑁</m:t>
                    </m:r>
                    <m:r>
                      <a:rPr lang="en-US" altLang="ja-JP" b="0" i="1" smtClean="0">
                        <a:latin typeface="Cambria Math" panose="02040503050406030204" pitchFamily="18" charset="0"/>
                      </a:rPr>
                      <m:t>=[</m:t>
                    </m:r>
                    <m:r>
                      <a:rPr lang="en-US" altLang="ja-JP" b="0" i="1" smtClean="0">
                        <a:latin typeface="Cambria Math" panose="02040503050406030204" pitchFamily="18" charset="0"/>
                      </a:rPr>
                      <m:t>0</m:t>
                    </m:r>
                    <m:r>
                      <a:rPr lang="en-US" altLang="ja-JP" b="0" i="1" smtClean="0">
                        <a:latin typeface="Cambria Math" panose="02040503050406030204" pitchFamily="18" charset="0"/>
                      </a:rPr>
                      <m:t> ,</m:t>
                    </m:r>
                    <m:r>
                      <a:rPr lang="en-US" altLang="ja-JP" b="0" i="1" smtClean="0">
                        <a:latin typeface="Cambria Math" panose="02040503050406030204" pitchFamily="18" charset="0"/>
                      </a:rPr>
                      <m:t>𝐼𝑛𝑑𝑒𝑥</m:t>
                    </m:r>
                    <m:r>
                      <a:rPr lang="en-US" altLang="ja-JP" b="0" i="1" smtClean="0">
                        <a:latin typeface="Cambria Math" panose="02040503050406030204" pitchFamily="18" charset="0"/>
                      </a:rPr>
                      <m:t> </m:t>
                    </m:r>
                    <m:r>
                      <a:rPr lang="en-US" altLang="ja-JP" b="0" i="1" smtClean="0">
                        <a:latin typeface="Cambria Math" panose="02040503050406030204" pitchFamily="18" charset="0"/>
                      </a:rPr>
                      <m:t>𝑜𝑓</m:t>
                    </m:r>
                    <m:r>
                      <a:rPr lang="ja-JP" altLang="en-US" i="1">
                        <a:latin typeface="Cambria Math" panose="02040503050406030204" pitchFamily="18" charset="0"/>
                      </a:rPr>
                      <m:t> </m:t>
                    </m:r>
                    <m:r>
                      <a:rPr lang="en-US" altLang="ja-JP" b="0" i="1" smtClean="0">
                        <a:latin typeface="Cambria Math" panose="02040503050406030204" pitchFamily="18" charset="0"/>
                      </a:rPr>
                      <m:t>𝑚𝑖𝑛</m:t>
                    </m:r>
                    <m:r>
                      <a:rPr lang="en-US" altLang="ja-JP" b="0" i="1" smtClean="0">
                        <a:latin typeface="Cambria Math" panose="02040503050406030204" pitchFamily="18" charset="0"/>
                      </a:rPr>
                      <m:t> ,</m:t>
                    </m:r>
                    <m:r>
                      <a:rPr lang="en-US" altLang="ja-JP" b="0" i="1" smtClean="0">
                        <a:latin typeface="Cambria Math" panose="02040503050406030204" pitchFamily="18" charset="0"/>
                      </a:rPr>
                      <m:t>𝑛</m:t>
                    </m:r>
                    <m:r>
                      <a:rPr lang="en-US" altLang="ja-JP" b="0" i="1" smtClean="0">
                        <a:latin typeface="Cambria Math" panose="02040503050406030204" pitchFamily="18" charset="0"/>
                      </a:rPr>
                      <m:t>−</m:t>
                    </m:r>
                    <m:r>
                      <a:rPr lang="en-US" altLang="ja-JP" b="0" i="1" smtClean="0">
                        <a:latin typeface="Cambria Math" panose="02040503050406030204" pitchFamily="18" charset="0"/>
                      </a:rPr>
                      <m:t>1</m:t>
                    </m:r>
                    <m:r>
                      <a:rPr lang="en-US" altLang="ja-JP" b="0" i="1" smtClean="0">
                        <a:latin typeface="Cambria Math" panose="02040503050406030204" pitchFamily="18" charset="0"/>
                      </a:rPr>
                      <m:t>]</m:t>
                    </m:r>
                  </m:oMath>
                </a14:m>
                <a:r>
                  <a:rPr lang="ja-JP" altLang="en-US" dirty="0"/>
                  <a:t> を作成</a:t>
                </a:r>
                <a:endParaRPr lang="en-US" altLang="ja-JP" dirty="0"/>
              </a:p>
              <a:p>
                <a:pPr lvl="1"/>
                <a:r>
                  <a:rPr lang="ja-JP" altLang="en-US" dirty="0"/>
                  <a:t>サイズは</a:t>
                </a:r>
                <a14:m>
                  <m:oMath xmlns:m="http://schemas.openxmlformats.org/officeDocument/2006/math">
                    <m:r>
                      <a:rPr lang="en-US" altLang="ja-JP" b="0" i="1" smtClean="0">
                        <a:latin typeface="Cambria Math" panose="02040503050406030204" pitchFamily="18" charset="0"/>
                      </a:rPr>
                      <m:t>𝑚</m:t>
                    </m:r>
                  </m:oMath>
                </a14:m>
                <a:r>
                  <a:rPr lang="ja-JP" altLang="en-US" dirty="0"/>
                  <a:t>とする</a:t>
                </a:r>
                <a:endParaRPr lang="en-US" altLang="ja-JP" dirty="0"/>
              </a:p>
              <a:p>
                <a:r>
                  <a:rPr lang="ja-JP" altLang="en-US" dirty="0">
                    <a:solidFill>
                      <a:schemeClr val="bg1">
                        <a:lumMod val="75000"/>
                      </a:schemeClr>
                    </a:solidFill>
                  </a:rPr>
                  <a:t>極小値間の単峰近似ヒストグラムを計算</a:t>
                </a:r>
                <a:endParaRPr lang="en-US" altLang="ja-JP" dirty="0">
                  <a:solidFill>
                    <a:schemeClr val="bg1">
                      <a:lumMod val="75000"/>
                    </a:schemeClr>
                  </a:solidFill>
                </a:endParaRPr>
              </a:p>
              <a:p>
                <a:pPr lvl="1"/>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0</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𝑖</m:t>
                    </m:r>
                    <m:r>
                      <a:rPr lang="en-US" altLang="ja-JP" b="0" i="1" smtClean="0">
                        <a:solidFill>
                          <a:schemeClr val="bg1">
                            <a:lumMod val="75000"/>
                          </a:schemeClr>
                        </a:solidFill>
                        <a:latin typeface="Cambria Math" panose="02040503050406030204" pitchFamily="18" charset="0"/>
                        <a:ea typeface="Cambria Math" panose="02040503050406030204" pitchFamily="18" charset="0"/>
                      </a:rPr>
                      <m:t>&lt;</m:t>
                    </m:r>
                    <m:r>
                      <a:rPr lang="en-US" altLang="ja-JP" b="0" i="1" smtClean="0">
                        <a:solidFill>
                          <a:schemeClr val="bg1">
                            <a:lumMod val="75000"/>
                          </a:schemeClr>
                        </a:solidFill>
                        <a:latin typeface="Cambria Math" panose="02040503050406030204" pitchFamily="18" charset="0"/>
                      </a:rPr>
                      <m:t>𝑗</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𝑚</m:t>
                    </m:r>
                    <m:r>
                      <a:rPr lang="en-US" altLang="ja-JP" b="0" i="1" smtClean="0">
                        <a:solidFill>
                          <a:schemeClr val="bg1">
                            <a:lumMod val="75000"/>
                          </a:schemeClr>
                        </a:solidFill>
                        <a:latin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1</m:t>
                    </m:r>
                    <m:r>
                      <a:rPr lang="en-US" altLang="ja-JP" b="0" i="1" smtClean="0">
                        <a:solidFill>
                          <a:schemeClr val="bg1">
                            <a:lumMod val="75000"/>
                          </a:schemeClr>
                        </a:solidFill>
                        <a:latin typeface="Cambria Math" panose="02040503050406030204" pitchFamily="18" charset="0"/>
                      </a:rPr>
                      <m:t>)</m:t>
                    </m:r>
                  </m:oMath>
                </a14:m>
                <a:endParaRPr lang="en-US" altLang="ja-JP" dirty="0">
                  <a:solidFill>
                    <a:schemeClr val="bg1">
                      <a:lumMod val="75000"/>
                    </a:schemeClr>
                  </a:solidFill>
                </a:endParaRPr>
              </a:p>
              <a:p>
                <a:pPr lvl="1"/>
                <a:r>
                  <a:rPr lang="ja-JP" altLang="en-US" dirty="0">
                    <a:solidFill>
                      <a:schemeClr val="bg1">
                        <a:lumMod val="75000"/>
                      </a:schemeClr>
                    </a:solidFill>
                  </a:rPr>
                  <a:t>単峰近似の線形時間アルゴリズムを用いる</a:t>
                </a:r>
                <a:endParaRPr lang="en-US" altLang="ja-JP" dirty="0">
                  <a:solidFill>
                    <a:schemeClr val="bg1">
                      <a:lumMod val="75000"/>
                    </a:schemeClr>
                  </a:solidFill>
                </a:endParaRPr>
              </a:p>
              <a:p>
                <a14:m>
                  <m:oMath xmlns:m="http://schemas.openxmlformats.org/officeDocument/2006/math">
                    <m:r>
                      <a:rPr lang="en-US" altLang="ja-JP" b="0" i="1" smtClean="0">
                        <a:solidFill>
                          <a:schemeClr val="bg1">
                            <a:lumMod val="75000"/>
                          </a:schemeClr>
                        </a:solidFill>
                        <a:latin typeface="Cambria Math" panose="02040503050406030204" pitchFamily="18" charset="0"/>
                      </a:rPr>
                      <m:t>𝑀𝐼𝑁</m:t>
                    </m:r>
                  </m:oMath>
                </a14:m>
                <a:r>
                  <a:rPr lang="ja-JP" altLang="en-US" dirty="0">
                    <a:solidFill>
                      <a:schemeClr val="bg1">
                        <a:lumMod val="75000"/>
                      </a:schemeClr>
                    </a:solidFill>
                  </a:rPr>
                  <a:t>をノードとする全結合，有向非閉路グラフ</a:t>
                </a:r>
                <a14:m>
                  <m:oMath xmlns:m="http://schemas.openxmlformats.org/officeDocument/2006/math">
                    <m:r>
                      <a:rPr lang="en-US" altLang="ja-JP" b="0" i="1" smtClean="0">
                        <a:solidFill>
                          <a:schemeClr val="bg1">
                            <a:lumMod val="75000"/>
                          </a:schemeClr>
                        </a:solidFill>
                        <a:latin typeface="Cambria Math" panose="02040503050406030204" pitchFamily="18" charset="0"/>
                      </a:rPr>
                      <m:t>𝐺</m:t>
                    </m:r>
                  </m:oMath>
                </a14:m>
                <a:r>
                  <a:rPr lang="ja-JP" altLang="en-US" dirty="0">
                    <a:solidFill>
                      <a:schemeClr val="bg1">
                        <a:lumMod val="75000"/>
                      </a:schemeClr>
                    </a:solidFill>
                  </a:rPr>
                  <a:t>を作成する</a:t>
                </a:r>
                <a:endParaRPr lang="en-US" altLang="ja-JP" dirty="0">
                  <a:solidFill>
                    <a:schemeClr val="bg1">
                      <a:lumMod val="75000"/>
                    </a:schemeClr>
                  </a:solidFill>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nary>
                      <m:naryPr>
                        <m:chr m:val="∑"/>
                        <m:limLoc m:val="subSup"/>
                        <m:ctrlPr>
                          <a:rPr lang="en-US" altLang="ja-JP" i="1">
                            <a:solidFill>
                              <a:schemeClr val="bg1">
                                <a:lumMod val="75000"/>
                              </a:schemeClr>
                            </a:solidFill>
                            <a:latin typeface="Cambria Math" panose="02040503050406030204" pitchFamily="18" charset="0"/>
                          </a:rPr>
                        </m:ctrlPr>
                      </m:naryPr>
                      <m:sub>
                        <m:r>
                          <a:rPr lang="en-US" altLang="ja-JP" i="1">
                            <a:solidFill>
                              <a:schemeClr val="bg1">
                                <a:lumMod val="75000"/>
                              </a:schemeClr>
                            </a:solidFill>
                            <a:latin typeface="Cambria Math" panose="02040503050406030204" pitchFamily="18" charset="0"/>
                          </a:rPr>
                          <m:t>𝑖</m:t>
                        </m:r>
                      </m:sub>
                      <m:sup>
                        <m:r>
                          <a:rPr lang="en-US" altLang="ja-JP" i="1">
                            <a:solidFill>
                              <a:schemeClr val="bg1">
                                <a:lumMod val="75000"/>
                              </a:schemeClr>
                            </a:solidFill>
                            <a:latin typeface="Cambria Math" panose="02040503050406030204" pitchFamily="18" charset="0"/>
                          </a:rPr>
                          <m:t>𝑗</m:t>
                        </m:r>
                      </m:sup>
                      <m:e>
                        <m:f>
                          <m:fPr>
                            <m:ctrlPr>
                              <a:rPr lang="en-US" altLang="ja-JP" i="1">
                                <a:solidFill>
                                  <a:schemeClr val="bg1">
                                    <a:lumMod val="75000"/>
                                  </a:schemeClr>
                                </a:solidFill>
                                <a:latin typeface="Cambria Math" panose="02040503050406030204" pitchFamily="18" charset="0"/>
                              </a:rPr>
                            </m:ctrlPr>
                          </m:fPr>
                          <m:num>
                            <m:sSup>
                              <m:sSupPr>
                                <m:ctrlPr>
                                  <a:rPr lang="en-US" altLang="ja-JP" i="1">
                                    <a:solidFill>
                                      <a:schemeClr val="bg1">
                                        <a:lumMod val="75000"/>
                                      </a:schemeClr>
                                    </a:solidFill>
                                    <a:latin typeface="Cambria Math" panose="02040503050406030204" pitchFamily="18" charset="0"/>
                                  </a:rPr>
                                </m:ctrlPr>
                              </m:sSupPr>
                              <m:e>
                                <m:d>
                                  <m:dPr>
                                    <m:begChr m:val="|"/>
                                    <m:endChr m:val="|"/>
                                    <m:ctrlPr>
                                      <a:rPr lang="en-US" altLang="ja-JP" i="1">
                                        <a:solidFill>
                                          <a:schemeClr val="bg1">
                                            <a:lumMod val="75000"/>
                                          </a:schemeClr>
                                        </a:solidFill>
                                        <a:latin typeface="Cambria Math" panose="02040503050406030204" pitchFamily="18" charset="0"/>
                                      </a:rPr>
                                    </m:ctrlPr>
                                  </m:dPr>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𝑓</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ea typeface="Cambria Math" panose="02040503050406030204" pitchFamily="18" charset="0"/>
                                          </a:rPr>
                                          <m:t>𝜑</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e>
                              <m:sup>
                                <m:r>
                                  <a:rPr lang="en-US" altLang="ja-JP" i="1">
                                    <a:solidFill>
                                      <a:schemeClr val="bg1">
                                        <a:lumMod val="75000"/>
                                      </a:schemeClr>
                                    </a:solidFill>
                                    <a:latin typeface="Cambria Math" panose="02040503050406030204" pitchFamily="18" charset="0"/>
                                  </a:rPr>
                                  <m:t>2</m:t>
                                </m:r>
                              </m:sup>
                            </m:sSup>
                          </m:num>
                          <m:den>
                            <m:d>
                              <m:dPr>
                                <m:begChr m:val="|"/>
                                <m:endChr m:val="|"/>
                                <m:ctrlPr>
                                  <a:rPr lang="en-US" altLang="ja-JP" i="1">
                                    <a:solidFill>
                                      <a:schemeClr val="bg1">
                                        <a:lumMod val="75000"/>
                                      </a:schemeClr>
                                    </a:solidFill>
                                    <a:latin typeface="Cambria Math" panose="02040503050406030204" pitchFamily="18" charset="0"/>
                                  </a:rPr>
                                </m:ctrlPr>
                              </m:dPr>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𝑓</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den>
                        </m:f>
                      </m:e>
                    </m:nary>
                    <m:r>
                      <a:rPr lang="ja-JP" altLang="en-US" i="1">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𝑚</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1</m:t>
                    </m:r>
                    <m:r>
                      <a:rPr lang="en-US" altLang="ja-JP" i="1">
                        <a:solidFill>
                          <a:schemeClr val="bg1">
                            <a:lumMod val="75000"/>
                          </a:schemeClr>
                        </a:solidFill>
                        <a:latin typeface="Cambria Math" panose="02040503050406030204" pitchFamily="18" charset="0"/>
                      </a:rPr>
                      <m:t>)</m:t>
                    </m:r>
                  </m:oMath>
                </a14:m>
                <a:endParaRPr lang="en-US" altLang="ja-JP" i="1" dirty="0">
                  <a:solidFill>
                    <a:schemeClr val="bg1">
                      <a:lumMod val="75000"/>
                    </a:schemeClr>
                  </a:solidFill>
                  <a:latin typeface="Cambria Math" panose="02040503050406030204" pitchFamily="18" charset="0"/>
                </a:endParaRPr>
              </a:p>
              <a:p>
                <a14:m>
                  <m:oMath xmlns:m="http://schemas.openxmlformats.org/officeDocument/2006/math">
                    <m:r>
                      <a:rPr lang="en-US" altLang="ja-JP" b="0" i="1" smtClean="0">
                        <a:solidFill>
                          <a:schemeClr val="bg1">
                            <a:lumMod val="75000"/>
                          </a:schemeClr>
                        </a:solidFill>
                        <a:latin typeface="Cambria Math" panose="02040503050406030204" pitchFamily="18" charset="0"/>
                      </a:rPr>
                      <m:t>𝑘</m:t>
                    </m:r>
                  </m:oMath>
                </a14:m>
                <a:r>
                  <a:rPr lang="ja-JP" altLang="en-US" i="1" dirty="0">
                    <a:solidFill>
                      <a:schemeClr val="bg1">
                        <a:lumMod val="75000"/>
                      </a:schemeClr>
                    </a:solidFill>
                    <a:latin typeface="Cambria Math" panose="02040503050406030204" pitchFamily="18" charset="0"/>
                  </a:rPr>
                  <a:t>リンク最短経路を動的計画法を用いて探索する</a:t>
                </a:r>
                <a:endParaRPr lang="en-US" altLang="ja-JP" i="1" dirty="0">
                  <a:solidFill>
                    <a:schemeClr val="bg1">
                      <a:lumMod val="75000"/>
                    </a:schemeClr>
                  </a:solidFill>
                  <a:latin typeface="Cambria Math" panose="02040503050406030204" pitchFamily="18" charset="0"/>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func>
                      <m:funcPr>
                        <m:ctrlPr>
                          <a:rPr lang="en-US" altLang="ja-JP" i="1">
                            <a:solidFill>
                              <a:schemeClr val="bg1">
                                <a:lumMod val="75000"/>
                              </a:schemeClr>
                            </a:solidFill>
                            <a:latin typeface="Cambria Math" panose="02040503050406030204" pitchFamily="18" charset="0"/>
                          </a:rPr>
                        </m:ctrlPr>
                      </m:funcPr>
                      <m:fName>
                        <m:limLow>
                          <m:limLowPr>
                            <m:ctrlPr>
                              <a:rPr lang="en-US" altLang="ja-JP" i="1">
                                <a:solidFill>
                                  <a:schemeClr val="bg1">
                                    <a:lumMod val="75000"/>
                                  </a:schemeClr>
                                </a:solidFill>
                                <a:latin typeface="Cambria Math" panose="02040503050406030204" pitchFamily="18" charset="0"/>
                              </a:rPr>
                            </m:ctrlPr>
                          </m:limLowPr>
                          <m:e>
                            <m:r>
                              <m:rPr>
                                <m:sty m:val="p"/>
                              </m:rPr>
                              <a:rPr lang="en-US" altLang="ja-JP">
                                <a:solidFill>
                                  <a:schemeClr val="bg1">
                                    <a:lumMod val="75000"/>
                                  </a:schemeClr>
                                </a:solidFill>
                                <a:latin typeface="Cambria Math" panose="02040503050406030204" pitchFamily="18" charset="0"/>
                              </a:rPr>
                              <m:t>min</m:t>
                            </m:r>
                          </m:e>
                          <m:lim>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ea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ea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ea typeface="Cambria Math" panose="02040503050406030204" pitchFamily="18" charset="0"/>
                              </a:rPr>
                              <m:t>1</m:t>
                            </m:r>
                          </m:lim>
                        </m:limLow>
                      </m:fName>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1</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func>
                  </m:oMath>
                </a14:m>
                <a:endParaRPr lang="en-US" altLang="ja-JP" dirty="0">
                  <a:solidFill>
                    <a:schemeClr val="bg1">
                      <a:lumMod val="75000"/>
                    </a:schemeClr>
                  </a:solidFill>
                </a:endParaRPr>
              </a:p>
              <a:p>
                <a:pPr lvl="1"/>
                <a:r>
                  <a:rPr lang="ja-JP" altLang="en-US" dirty="0">
                    <a:solidFill>
                      <a:schemeClr val="bg1">
                        <a:lumMod val="75000"/>
                      </a:schemeClr>
                    </a:solidFill>
                  </a:rPr>
                  <a:t>パス</a:t>
                </a:r>
                <a14:m>
                  <m:oMath xmlns:m="http://schemas.openxmlformats.org/officeDocument/2006/math">
                    <m:r>
                      <a:rPr lang="en-US" altLang="ja-JP" b="0" i="1" smtClean="0">
                        <a:solidFill>
                          <a:schemeClr val="bg1">
                            <a:lumMod val="75000"/>
                          </a:schemeClr>
                        </a:solidFill>
                        <a:latin typeface="Cambria Math" panose="02040503050406030204" pitchFamily="18" charset="0"/>
                      </a:rPr>
                      <m:t>𝑃</m:t>
                    </m:r>
                  </m:oMath>
                </a14:m>
                <a:r>
                  <a:rPr lang="ja-JP" altLang="en-US" dirty="0">
                    <a:solidFill>
                      <a:schemeClr val="bg1">
                        <a:lumMod val="75000"/>
                      </a:schemeClr>
                    </a:solidFill>
                  </a:rPr>
                  <a:t>を保存</a:t>
                </a:r>
                <a:endParaRPr lang="en-US" altLang="ja-JP" dirty="0">
                  <a:solidFill>
                    <a:schemeClr val="bg1">
                      <a:lumMod val="75000"/>
                    </a:schemeClr>
                  </a:solidFill>
                </a:endParaRPr>
              </a:p>
              <a:p>
                <a:r>
                  <a:rPr lang="ja-JP" altLang="en-US" dirty="0">
                    <a:solidFill>
                      <a:schemeClr val="bg1">
                        <a:lumMod val="75000"/>
                      </a:schemeClr>
                    </a:solidFill>
                  </a:rPr>
                  <a:t>単峰近似ヒストグラム</a:t>
                </a:r>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smtClean="0">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ea typeface="Cambria Math" panose="02040503050406030204" pitchFamily="18" charset="0"/>
                      </a:rPr>
                      <m:t>𝑘</m:t>
                    </m:r>
                    <m:r>
                      <a:rPr lang="en-US" altLang="ja-JP" b="0" i="1" smtClean="0">
                        <a:solidFill>
                          <a:schemeClr val="bg1">
                            <a:lumMod val="75000"/>
                          </a:schemeClr>
                        </a:solidFill>
                        <a:latin typeface="Cambria Math" panose="02040503050406030204" pitchFamily="18" charset="0"/>
                      </a:rPr>
                      <m:t>)</m:t>
                    </m:r>
                  </m:oMath>
                </a14:m>
                <a:r>
                  <a:rPr lang="ja-JP" altLang="en-US" dirty="0">
                    <a:solidFill>
                      <a:schemeClr val="bg1">
                        <a:lumMod val="75000"/>
                      </a:schemeClr>
                    </a:solidFill>
                  </a:rPr>
                  <a:t>を計算し，結合</a:t>
                </a:r>
                <a:endParaRPr lang="en-US" altLang="ja-JP" dirty="0">
                  <a:solidFill>
                    <a:schemeClr val="bg1">
                      <a:lumMod val="75000"/>
                    </a:schemeClr>
                  </a:solidFill>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E850F04-FE9D-217F-D244-E4B6C5C46A40}"/>
                  </a:ext>
                </a:extLst>
              </p:cNvPr>
              <p:cNvSpPr>
                <a:spLocks noGrp="1" noRot="1" noChangeAspect="1" noMove="1" noResize="1" noEditPoints="1" noAdjustHandles="1" noChangeArrowheads="1" noChangeShapeType="1" noTextEdit="1"/>
              </p:cNvSpPr>
              <p:nvPr>
                <p:ph idx="1"/>
              </p:nvPr>
            </p:nvSpPr>
            <p:spPr>
              <a:xfrm>
                <a:off x="530772" y="1135114"/>
                <a:ext cx="11130454" cy="5722885"/>
              </a:xfrm>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5EC0F8BB-3E12-496F-89A3-03C926446F53}"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kumimoji="1" lang="en-US" altLang="ja-JP" dirty="0"/>
              <a:t>17</a:t>
            </a:r>
            <a:endParaRPr kumimoji="1" lang="ja-JP" altLang="en-US" dirty="0"/>
          </a:p>
        </p:txBody>
      </p:sp>
      <p:pic>
        <p:nvPicPr>
          <p:cNvPr id="8" name="図 7">
            <a:extLst>
              <a:ext uri="{FF2B5EF4-FFF2-40B4-BE49-F238E27FC236}">
                <a16:creationId xmlns:a16="http://schemas.microsoft.com/office/drawing/2014/main" id="{14F37534-84EB-937E-A109-FCD44D2884D6}"/>
              </a:ext>
            </a:extLst>
          </p:cNvPr>
          <p:cNvPicPr>
            <a:picLocks noChangeAspect="1"/>
          </p:cNvPicPr>
          <p:nvPr/>
        </p:nvPicPr>
        <p:blipFill>
          <a:blip r:embed="rId4"/>
          <a:stretch>
            <a:fillRect/>
          </a:stretch>
        </p:blipFill>
        <p:spPr>
          <a:xfrm>
            <a:off x="8300271" y="1017738"/>
            <a:ext cx="3367024" cy="2670296"/>
          </a:xfrm>
          <a:prstGeom prst="rect">
            <a:avLst/>
          </a:prstGeom>
        </p:spPr>
      </p:pic>
    </p:spTree>
    <p:extLst>
      <p:ext uri="{BB962C8B-B14F-4D97-AF65-F5344CB8AC3E}">
        <p14:creationId xmlns:p14="http://schemas.microsoft.com/office/powerpoint/2010/main" val="14716028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2"/>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E850F04-FE9D-217F-D244-E4B6C5C46A40}"/>
                  </a:ext>
                </a:extLst>
              </p:cNvPr>
              <p:cNvSpPr>
                <a:spLocks noGrp="1"/>
              </p:cNvSpPr>
              <p:nvPr>
                <p:ph idx="1"/>
              </p:nvPr>
            </p:nvSpPr>
            <p:spPr>
              <a:xfrm>
                <a:off x="530772" y="1135114"/>
                <a:ext cx="11130454" cy="5722885"/>
              </a:xfrm>
            </p:spPr>
            <p:txBody>
              <a:bodyPr/>
              <a:lstStyle/>
              <a:p>
                <a:r>
                  <a:rPr lang="ja-JP" altLang="en-US" dirty="0">
                    <a:solidFill>
                      <a:schemeClr val="bg1">
                        <a:lumMod val="75000"/>
                      </a:schemeClr>
                    </a:solidFill>
                  </a:rPr>
                  <a:t>入力ヒストグラム</a:t>
                </a:r>
                <a14:m>
                  <m:oMath xmlns:m="http://schemas.openxmlformats.org/officeDocument/2006/math">
                    <m:r>
                      <a:rPr lang="en-US" altLang="ja-JP" i="1">
                        <a:solidFill>
                          <a:schemeClr val="bg1">
                            <a:lumMod val="75000"/>
                          </a:schemeClr>
                        </a:solidFill>
                        <a:latin typeface="Cambria Math" panose="02040503050406030204" pitchFamily="18" charset="0"/>
                      </a:rPr>
                      <m:t>𝑓</m:t>
                    </m:r>
                  </m:oMath>
                </a14:m>
                <a:r>
                  <a:rPr lang="ja-JP" altLang="en-US" dirty="0">
                    <a:solidFill>
                      <a:schemeClr val="bg1">
                        <a:lumMod val="75000"/>
                      </a:schemeClr>
                    </a:solidFill>
                  </a:rPr>
                  <a:t>の極小値を抽出</a:t>
                </a:r>
                <a:endParaRPr lang="en-US" altLang="ja-JP" dirty="0">
                  <a:solidFill>
                    <a:schemeClr val="bg1">
                      <a:lumMod val="75000"/>
                    </a:schemeClr>
                  </a:solidFill>
                </a:endParaRPr>
              </a:p>
              <a:p>
                <a:pPr lvl="1"/>
                <a:r>
                  <a:rPr lang="ja-JP" altLang="en-US" dirty="0">
                    <a:solidFill>
                      <a:schemeClr val="bg1">
                        <a:lumMod val="75000"/>
                      </a:schemeClr>
                    </a:solidFill>
                  </a:rPr>
                  <a:t>リスト</a:t>
                </a:r>
                <a14:m>
                  <m:oMath xmlns:m="http://schemas.openxmlformats.org/officeDocument/2006/math">
                    <m:r>
                      <a:rPr lang="en-US" altLang="ja-JP" b="0" i="0"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𝑀𝐼𝑁</m:t>
                    </m:r>
                    <m:r>
                      <a:rPr lang="en-US" altLang="ja-JP" b="0" i="1" smtClean="0">
                        <a:solidFill>
                          <a:schemeClr val="bg1">
                            <a:lumMod val="75000"/>
                          </a:schemeClr>
                        </a:solidFill>
                        <a:latin typeface="Cambria Math" panose="02040503050406030204" pitchFamily="18" charset="0"/>
                      </a:rPr>
                      <m:t>=[0 ,</m:t>
                    </m:r>
                    <m:r>
                      <a:rPr lang="en-US" altLang="ja-JP" b="0" i="1" smtClean="0">
                        <a:solidFill>
                          <a:schemeClr val="bg1">
                            <a:lumMod val="75000"/>
                          </a:schemeClr>
                        </a:solidFill>
                        <a:latin typeface="Cambria Math" panose="02040503050406030204" pitchFamily="18" charset="0"/>
                      </a:rPr>
                      <m:t>𝐼𝑛𝑑𝑒𝑥</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𝑜𝑓</m:t>
                    </m:r>
                    <m:r>
                      <a:rPr lang="ja-JP" altLang="en-US" i="1">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𝑚𝑖𝑛</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𝑛</m:t>
                    </m:r>
                    <m:r>
                      <a:rPr lang="en-US" altLang="ja-JP" b="0" i="1" smtClean="0">
                        <a:solidFill>
                          <a:schemeClr val="bg1">
                            <a:lumMod val="75000"/>
                          </a:schemeClr>
                        </a:solidFill>
                        <a:latin typeface="Cambria Math" panose="02040503050406030204" pitchFamily="18" charset="0"/>
                      </a:rPr>
                      <m:t>−1]</m:t>
                    </m:r>
                  </m:oMath>
                </a14:m>
                <a:r>
                  <a:rPr lang="ja-JP" altLang="en-US" dirty="0">
                    <a:solidFill>
                      <a:schemeClr val="bg1">
                        <a:lumMod val="75000"/>
                      </a:schemeClr>
                    </a:solidFill>
                  </a:rPr>
                  <a:t> を作成</a:t>
                </a:r>
                <a:endParaRPr lang="en-US" altLang="ja-JP" dirty="0">
                  <a:solidFill>
                    <a:schemeClr val="bg1">
                      <a:lumMod val="75000"/>
                    </a:schemeClr>
                  </a:solidFill>
                </a:endParaRPr>
              </a:p>
              <a:p>
                <a:pPr lvl="1"/>
                <a:r>
                  <a:rPr lang="ja-JP" altLang="en-US" dirty="0">
                    <a:solidFill>
                      <a:schemeClr val="bg1">
                        <a:lumMod val="75000"/>
                      </a:schemeClr>
                    </a:solidFill>
                  </a:rPr>
                  <a:t>サイズは</a:t>
                </a:r>
                <a14:m>
                  <m:oMath xmlns:m="http://schemas.openxmlformats.org/officeDocument/2006/math">
                    <m:r>
                      <a:rPr lang="en-US" altLang="ja-JP" b="0" i="1" smtClean="0">
                        <a:solidFill>
                          <a:schemeClr val="bg1">
                            <a:lumMod val="75000"/>
                          </a:schemeClr>
                        </a:solidFill>
                        <a:latin typeface="Cambria Math" panose="02040503050406030204" pitchFamily="18" charset="0"/>
                      </a:rPr>
                      <m:t>𝑚</m:t>
                    </m:r>
                  </m:oMath>
                </a14:m>
                <a:r>
                  <a:rPr lang="ja-JP" altLang="en-US" dirty="0">
                    <a:solidFill>
                      <a:schemeClr val="bg1">
                        <a:lumMod val="75000"/>
                      </a:schemeClr>
                    </a:solidFill>
                  </a:rPr>
                  <a:t>とする</a:t>
                </a:r>
                <a:endParaRPr lang="en-US" altLang="ja-JP" dirty="0">
                  <a:solidFill>
                    <a:schemeClr val="bg1">
                      <a:lumMod val="75000"/>
                    </a:schemeClr>
                  </a:solidFill>
                </a:endParaRPr>
              </a:p>
              <a:p>
                <a:r>
                  <a:rPr lang="ja-JP" altLang="en-US" dirty="0"/>
                  <a:t>極小値間の単峰近似ヒストグラムを計算</a:t>
                </a:r>
                <a:endParaRPr lang="en-US" altLang="ja-JP" dirty="0"/>
              </a:p>
              <a:p>
                <a:pPr lvl="1"/>
                <a14:m>
                  <m:oMath xmlns:m="http://schemas.openxmlformats.org/officeDocument/2006/math">
                    <m:sSub>
                      <m:sSubPr>
                        <m:ctrlPr>
                          <a:rPr lang="en-US" altLang="ja-JP" i="1" smtClean="0">
                            <a:latin typeface="Cambria Math" panose="02040503050406030204" pitchFamily="18" charset="0"/>
                          </a:rPr>
                        </m:ctrlPr>
                      </m:sSubPr>
                      <m:e>
                        <m:r>
                          <a:rPr lang="ja-JP" altLang="en-US" i="1">
                            <a:latin typeface="Cambria Math" panose="02040503050406030204" pitchFamily="18" charset="0"/>
                          </a:rPr>
                          <m:t>𝜑</m:t>
                        </m:r>
                      </m:e>
                      <m: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𝑀𝐼𝑁</m:t>
                            </m:r>
                          </m:e>
                          <m:sub>
                            <m:r>
                              <a:rPr lang="en-US" altLang="ja-JP" b="0" i="1" smtClean="0">
                                <a:latin typeface="Cambria Math" panose="02040503050406030204" pitchFamily="18" charset="0"/>
                              </a:rPr>
                              <m:t>𝑖</m:t>
                            </m:r>
                          </m:sub>
                        </m:s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𝑀𝐼𝑁</m:t>
                            </m:r>
                          </m:e>
                          <m:sub>
                            <m:r>
                              <a:rPr lang="en-US" altLang="ja-JP" b="0" i="1" smtClean="0">
                                <a:latin typeface="Cambria Math" panose="02040503050406030204" pitchFamily="18" charset="0"/>
                              </a:rPr>
                              <m:t>𝑗</m:t>
                            </m:r>
                          </m:sub>
                        </m:sSub>
                      </m:sub>
                    </m:sSub>
                    <m:r>
                      <a:rPr lang="en-US" altLang="ja-JP" b="0" i="1" smtClean="0">
                        <a:latin typeface="Cambria Math" panose="02040503050406030204" pitchFamily="18" charset="0"/>
                      </a:rPr>
                      <m:t> (0</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rPr>
                      <m:t>𝑖</m:t>
                    </m:r>
                    <m:r>
                      <a:rPr lang="en-US" altLang="ja-JP" b="0" i="1" smtClean="0">
                        <a:latin typeface="Cambria Math" panose="02040503050406030204" pitchFamily="18" charset="0"/>
                        <a:ea typeface="Cambria Math" panose="02040503050406030204" pitchFamily="18" charset="0"/>
                      </a:rPr>
                      <m:t>&lt;</m:t>
                    </m:r>
                    <m:r>
                      <a:rPr lang="en-US" altLang="ja-JP" b="0" i="1" smtClean="0">
                        <a:latin typeface="Cambria Math" panose="02040503050406030204" pitchFamily="18" charset="0"/>
                      </a:rPr>
                      <m:t>𝑗</m:t>
                    </m:r>
                    <m:r>
                      <a:rPr lang="en-US" altLang="ja-JP" b="0" i="1" smtClean="0">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rPr>
                      <m:t>𝑚</m:t>
                    </m:r>
                    <m:r>
                      <a:rPr lang="en-US" altLang="ja-JP" b="0" i="1" smtClean="0">
                        <a:latin typeface="Cambria Math" panose="02040503050406030204" pitchFamily="18" charset="0"/>
                      </a:rPr>
                      <m:t>−1)</m:t>
                    </m:r>
                  </m:oMath>
                </a14:m>
                <a:endParaRPr lang="en-US" altLang="ja-JP" dirty="0"/>
              </a:p>
              <a:p>
                <a:pPr lvl="1"/>
                <a:r>
                  <a:rPr lang="ja-JP" altLang="en-US" dirty="0"/>
                  <a:t>単峰近似の線形時間アルゴリズムを用いる</a:t>
                </a:r>
                <a:endParaRPr lang="en-US" altLang="ja-JP" dirty="0"/>
              </a:p>
              <a:p>
                <a14:m>
                  <m:oMath xmlns:m="http://schemas.openxmlformats.org/officeDocument/2006/math">
                    <m:r>
                      <a:rPr lang="en-US" altLang="ja-JP" b="0" i="1" smtClean="0">
                        <a:solidFill>
                          <a:schemeClr val="bg1">
                            <a:lumMod val="75000"/>
                          </a:schemeClr>
                        </a:solidFill>
                        <a:latin typeface="Cambria Math" panose="02040503050406030204" pitchFamily="18" charset="0"/>
                      </a:rPr>
                      <m:t>𝑀𝐼𝑁</m:t>
                    </m:r>
                  </m:oMath>
                </a14:m>
                <a:r>
                  <a:rPr lang="ja-JP" altLang="en-US" dirty="0">
                    <a:solidFill>
                      <a:schemeClr val="bg1">
                        <a:lumMod val="75000"/>
                      </a:schemeClr>
                    </a:solidFill>
                  </a:rPr>
                  <a:t>をノードとする全結合，有向非閉路グラフ</a:t>
                </a:r>
                <a14:m>
                  <m:oMath xmlns:m="http://schemas.openxmlformats.org/officeDocument/2006/math">
                    <m:r>
                      <a:rPr lang="en-US" altLang="ja-JP" b="0" i="1" smtClean="0">
                        <a:solidFill>
                          <a:schemeClr val="bg1">
                            <a:lumMod val="75000"/>
                          </a:schemeClr>
                        </a:solidFill>
                        <a:latin typeface="Cambria Math" panose="02040503050406030204" pitchFamily="18" charset="0"/>
                      </a:rPr>
                      <m:t>𝐺</m:t>
                    </m:r>
                  </m:oMath>
                </a14:m>
                <a:r>
                  <a:rPr lang="ja-JP" altLang="en-US" dirty="0">
                    <a:solidFill>
                      <a:schemeClr val="bg1">
                        <a:lumMod val="75000"/>
                      </a:schemeClr>
                    </a:solidFill>
                  </a:rPr>
                  <a:t>を作成する</a:t>
                </a:r>
                <a:endParaRPr lang="en-US" altLang="ja-JP" dirty="0">
                  <a:solidFill>
                    <a:schemeClr val="bg1">
                      <a:lumMod val="75000"/>
                    </a:schemeClr>
                  </a:solidFill>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nary>
                      <m:naryPr>
                        <m:chr m:val="∑"/>
                        <m:limLoc m:val="subSup"/>
                        <m:ctrlPr>
                          <a:rPr lang="en-US" altLang="ja-JP" i="1">
                            <a:solidFill>
                              <a:schemeClr val="bg1">
                                <a:lumMod val="75000"/>
                              </a:schemeClr>
                            </a:solidFill>
                            <a:latin typeface="Cambria Math" panose="02040503050406030204" pitchFamily="18" charset="0"/>
                          </a:rPr>
                        </m:ctrlPr>
                      </m:naryPr>
                      <m:sub>
                        <m:r>
                          <a:rPr lang="en-US" altLang="ja-JP" i="1">
                            <a:solidFill>
                              <a:schemeClr val="bg1">
                                <a:lumMod val="75000"/>
                              </a:schemeClr>
                            </a:solidFill>
                            <a:latin typeface="Cambria Math" panose="02040503050406030204" pitchFamily="18" charset="0"/>
                          </a:rPr>
                          <m:t>𝑖</m:t>
                        </m:r>
                      </m:sub>
                      <m:sup>
                        <m:r>
                          <a:rPr lang="en-US" altLang="ja-JP" i="1">
                            <a:solidFill>
                              <a:schemeClr val="bg1">
                                <a:lumMod val="75000"/>
                              </a:schemeClr>
                            </a:solidFill>
                            <a:latin typeface="Cambria Math" panose="02040503050406030204" pitchFamily="18" charset="0"/>
                          </a:rPr>
                          <m:t>𝑗</m:t>
                        </m:r>
                      </m:sup>
                      <m:e>
                        <m:f>
                          <m:fPr>
                            <m:ctrlPr>
                              <a:rPr lang="en-US" altLang="ja-JP" i="1">
                                <a:solidFill>
                                  <a:schemeClr val="bg1">
                                    <a:lumMod val="75000"/>
                                  </a:schemeClr>
                                </a:solidFill>
                                <a:latin typeface="Cambria Math" panose="02040503050406030204" pitchFamily="18" charset="0"/>
                              </a:rPr>
                            </m:ctrlPr>
                          </m:fPr>
                          <m:num>
                            <m:sSup>
                              <m:sSupPr>
                                <m:ctrlPr>
                                  <a:rPr lang="en-US" altLang="ja-JP" i="1">
                                    <a:solidFill>
                                      <a:schemeClr val="bg1">
                                        <a:lumMod val="75000"/>
                                      </a:schemeClr>
                                    </a:solidFill>
                                    <a:latin typeface="Cambria Math" panose="02040503050406030204" pitchFamily="18" charset="0"/>
                                  </a:rPr>
                                </m:ctrlPr>
                              </m:sSupPr>
                              <m:e>
                                <m:d>
                                  <m:dPr>
                                    <m:begChr m:val="|"/>
                                    <m:endChr m:val="|"/>
                                    <m:ctrlPr>
                                      <a:rPr lang="en-US" altLang="ja-JP" i="1">
                                        <a:solidFill>
                                          <a:schemeClr val="bg1">
                                            <a:lumMod val="75000"/>
                                          </a:schemeClr>
                                        </a:solidFill>
                                        <a:latin typeface="Cambria Math" panose="02040503050406030204" pitchFamily="18" charset="0"/>
                                      </a:rPr>
                                    </m:ctrlPr>
                                  </m:dPr>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𝑓</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ea typeface="Cambria Math" panose="02040503050406030204" pitchFamily="18" charset="0"/>
                                          </a:rPr>
                                          <m:t>𝜑</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e>
                              <m:sup>
                                <m:r>
                                  <a:rPr lang="en-US" altLang="ja-JP" i="1">
                                    <a:solidFill>
                                      <a:schemeClr val="bg1">
                                        <a:lumMod val="75000"/>
                                      </a:schemeClr>
                                    </a:solidFill>
                                    <a:latin typeface="Cambria Math" panose="02040503050406030204" pitchFamily="18" charset="0"/>
                                  </a:rPr>
                                  <m:t>2</m:t>
                                </m:r>
                              </m:sup>
                            </m:sSup>
                          </m:num>
                          <m:den>
                            <m:d>
                              <m:dPr>
                                <m:begChr m:val="|"/>
                                <m:endChr m:val="|"/>
                                <m:ctrlPr>
                                  <a:rPr lang="en-US" altLang="ja-JP" i="1">
                                    <a:solidFill>
                                      <a:schemeClr val="bg1">
                                        <a:lumMod val="75000"/>
                                      </a:schemeClr>
                                    </a:solidFill>
                                    <a:latin typeface="Cambria Math" panose="02040503050406030204" pitchFamily="18" charset="0"/>
                                  </a:rPr>
                                </m:ctrlPr>
                              </m:dPr>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𝑓</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den>
                        </m:f>
                      </m:e>
                    </m:nary>
                    <m:r>
                      <a:rPr lang="ja-JP" altLang="en-US" i="1">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𝑚</m:t>
                    </m:r>
                    <m:r>
                      <a:rPr lang="en-US" altLang="ja-JP" i="1">
                        <a:solidFill>
                          <a:schemeClr val="bg1">
                            <a:lumMod val="75000"/>
                          </a:schemeClr>
                        </a:solidFill>
                        <a:latin typeface="Cambria Math" panose="02040503050406030204" pitchFamily="18" charset="0"/>
                      </a:rPr>
                      <m:t>−1)</m:t>
                    </m:r>
                  </m:oMath>
                </a14:m>
                <a:endParaRPr lang="en-US" altLang="ja-JP" i="1" dirty="0">
                  <a:solidFill>
                    <a:schemeClr val="bg1">
                      <a:lumMod val="75000"/>
                    </a:schemeClr>
                  </a:solidFill>
                  <a:latin typeface="Cambria Math" panose="02040503050406030204" pitchFamily="18" charset="0"/>
                </a:endParaRPr>
              </a:p>
              <a:p>
                <a14:m>
                  <m:oMath xmlns:m="http://schemas.openxmlformats.org/officeDocument/2006/math">
                    <m:r>
                      <a:rPr lang="en-US" altLang="ja-JP" b="0" i="1" smtClean="0">
                        <a:solidFill>
                          <a:schemeClr val="bg1">
                            <a:lumMod val="75000"/>
                          </a:schemeClr>
                        </a:solidFill>
                        <a:latin typeface="Cambria Math" panose="02040503050406030204" pitchFamily="18" charset="0"/>
                      </a:rPr>
                      <m:t>𝑘</m:t>
                    </m:r>
                  </m:oMath>
                </a14:m>
                <a:r>
                  <a:rPr lang="ja-JP" altLang="en-US" i="1" dirty="0">
                    <a:solidFill>
                      <a:schemeClr val="bg1">
                        <a:lumMod val="75000"/>
                      </a:schemeClr>
                    </a:solidFill>
                    <a:latin typeface="Cambria Math" panose="02040503050406030204" pitchFamily="18" charset="0"/>
                  </a:rPr>
                  <a:t>リンク最短経路を動的計画法を用いて探索する</a:t>
                </a:r>
                <a:endParaRPr lang="en-US" altLang="ja-JP" i="1" dirty="0">
                  <a:solidFill>
                    <a:schemeClr val="bg1">
                      <a:lumMod val="75000"/>
                    </a:schemeClr>
                  </a:solidFill>
                  <a:latin typeface="Cambria Math" panose="02040503050406030204" pitchFamily="18" charset="0"/>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func>
                      <m:funcPr>
                        <m:ctrlPr>
                          <a:rPr lang="en-US" altLang="ja-JP" i="1">
                            <a:solidFill>
                              <a:schemeClr val="bg1">
                                <a:lumMod val="75000"/>
                              </a:schemeClr>
                            </a:solidFill>
                            <a:latin typeface="Cambria Math" panose="02040503050406030204" pitchFamily="18" charset="0"/>
                          </a:rPr>
                        </m:ctrlPr>
                      </m:funcPr>
                      <m:fName>
                        <m:limLow>
                          <m:limLowPr>
                            <m:ctrlPr>
                              <a:rPr lang="en-US" altLang="ja-JP" i="1">
                                <a:solidFill>
                                  <a:schemeClr val="bg1">
                                    <a:lumMod val="75000"/>
                                  </a:schemeClr>
                                </a:solidFill>
                                <a:latin typeface="Cambria Math" panose="02040503050406030204" pitchFamily="18" charset="0"/>
                              </a:rPr>
                            </m:ctrlPr>
                          </m:limLowPr>
                          <m:e>
                            <m:r>
                              <m:rPr>
                                <m:sty m:val="p"/>
                              </m:rPr>
                              <a:rPr lang="en-US" altLang="ja-JP">
                                <a:solidFill>
                                  <a:schemeClr val="bg1">
                                    <a:lumMod val="75000"/>
                                  </a:schemeClr>
                                </a:solidFill>
                                <a:latin typeface="Cambria Math" panose="02040503050406030204" pitchFamily="18" charset="0"/>
                              </a:rPr>
                              <m:t>min</m:t>
                            </m:r>
                          </m:e>
                          <m:lim>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ea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ea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−1</m:t>
                            </m:r>
                          </m:lim>
                        </m:limLow>
                      </m:fName>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−1,</m:t>
                            </m:r>
                            <m:r>
                              <a:rPr lang="en-US" altLang="ja-JP" i="1">
                                <a:solidFill>
                                  <a:schemeClr val="bg1">
                                    <a:lumMod val="75000"/>
                                  </a:schemeClr>
                                </a:solidFill>
                                <a:latin typeface="Cambria Math" panose="02040503050406030204" pitchFamily="18" charset="0"/>
                              </a:rPr>
                              <m:t>𝑖</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func>
                  </m:oMath>
                </a14:m>
                <a:endParaRPr lang="en-US" altLang="ja-JP" dirty="0">
                  <a:solidFill>
                    <a:schemeClr val="bg1">
                      <a:lumMod val="75000"/>
                    </a:schemeClr>
                  </a:solidFill>
                </a:endParaRPr>
              </a:p>
              <a:p>
                <a:pPr lvl="1"/>
                <a:r>
                  <a:rPr lang="ja-JP" altLang="en-US" dirty="0">
                    <a:solidFill>
                      <a:schemeClr val="bg1">
                        <a:lumMod val="75000"/>
                      </a:schemeClr>
                    </a:solidFill>
                  </a:rPr>
                  <a:t>パス</a:t>
                </a:r>
                <a14:m>
                  <m:oMath xmlns:m="http://schemas.openxmlformats.org/officeDocument/2006/math">
                    <m:r>
                      <a:rPr lang="en-US" altLang="ja-JP" b="0" i="1" smtClean="0">
                        <a:solidFill>
                          <a:schemeClr val="bg1">
                            <a:lumMod val="75000"/>
                          </a:schemeClr>
                        </a:solidFill>
                        <a:latin typeface="Cambria Math" panose="02040503050406030204" pitchFamily="18" charset="0"/>
                      </a:rPr>
                      <m:t>𝑃</m:t>
                    </m:r>
                  </m:oMath>
                </a14:m>
                <a:r>
                  <a:rPr lang="ja-JP" altLang="en-US" dirty="0">
                    <a:solidFill>
                      <a:schemeClr val="bg1">
                        <a:lumMod val="75000"/>
                      </a:schemeClr>
                    </a:solidFill>
                  </a:rPr>
                  <a:t>を保存</a:t>
                </a:r>
                <a:endParaRPr lang="en-US" altLang="ja-JP" dirty="0">
                  <a:solidFill>
                    <a:schemeClr val="bg1">
                      <a:lumMod val="75000"/>
                    </a:schemeClr>
                  </a:solidFill>
                </a:endParaRPr>
              </a:p>
              <a:p>
                <a:r>
                  <a:rPr lang="ja-JP" altLang="en-US" dirty="0">
                    <a:solidFill>
                      <a:schemeClr val="bg1">
                        <a:lumMod val="75000"/>
                      </a:schemeClr>
                    </a:solidFill>
                  </a:rPr>
                  <a:t>単峰近似ヒストグラム</a:t>
                </a:r>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smtClean="0">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ea typeface="Cambria Math" panose="02040503050406030204" pitchFamily="18" charset="0"/>
                      </a:rPr>
                      <m:t>𝑘</m:t>
                    </m:r>
                    <m:r>
                      <a:rPr lang="en-US" altLang="ja-JP" b="0" i="1" smtClean="0">
                        <a:solidFill>
                          <a:schemeClr val="bg1">
                            <a:lumMod val="75000"/>
                          </a:schemeClr>
                        </a:solidFill>
                        <a:latin typeface="Cambria Math" panose="02040503050406030204" pitchFamily="18" charset="0"/>
                      </a:rPr>
                      <m:t>)</m:t>
                    </m:r>
                  </m:oMath>
                </a14:m>
                <a:r>
                  <a:rPr lang="ja-JP" altLang="en-US" dirty="0">
                    <a:solidFill>
                      <a:schemeClr val="bg1">
                        <a:lumMod val="75000"/>
                      </a:schemeClr>
                    </a:solidFill>
                  </a:rPr>
                  <a:t>を計算し，結合</a:t>
                </a:r>
                <a:endParaRPr lang="en-US" altLang="ja-JP" dirty="0">
                  <a:solidFill>
                    <a:schemeClr val="bg1">
                      <a:lumMod val="75000"/>
                    </a:schemeClr>
                  </a:solidFill>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E850F04-FE9D-217F-D244-E4B6C5C46A40}"/>
                  </a:ext>
                </a:extLst>
              </p:cNvPr>
              <p:cNvSpPr>
                <a:spLocks noGrp="1" noRot="1" noChangeAspect="1" noMove="1" noResize="1" noEditPoints="1" noAdjustHandles="1" noChangeArrowheads="1" noChangeShapeType="1" noTextEdit="1"/>
              </p:cNvSpPr>
              <p:nvPr>
                <p:ph idx="1"/>
              </p:nvPr>
            </p:nvSpPr>
            <p:spPr>
              <a:xfrm>
                <a:off x="530772" y="1135114"/>
                <a:ext cx="11130454" cy="5722885"/>
              </a:xfrm>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0044EF56-1776-486C-93B6-B5E2B7B3358F}"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lang="en-US" altLang="ja-JP" dirty="0"/>
              <a:t>18</a:t>
            </a:r>
            <a:endParaRPr kumimoji="1" lang="ja-JP" altLang="en-US" dirty="0"/>
          </a:p>
        </p:txBody>
      </p:sp>
      <p:pic>
        <p:nvPicPr>
          <p:cNvPr id="16" name="図 15" descr="グラフ, ヒストグラム&#10;&#10;自動的に生成された説明">
            <a:extLst>
              <a:ext uri="{FF2B5EF4-FFF2-40B4-BE49-F238E27FC236}">
                <a16:creationId xmlns:a16="http://schemas.microsoft.com/office/drawing/2014/main" id="{7BE445D3-5D31-F4CD-E5FA-5EAF70F0944A}"/>
              </a:ext>
            </a:extLst>
          </p:cNvPr>
          <p:cNvPicPr>
            <a:picLocks noChangeAspect="1"/>
          </p:cNvPicPr>
          <p:nvPr/>
        </p:nvPicPr>
        <p:blipFill rotWithShape="1">
          <a:blip r:embed="rId4"/>
          <a:srcRect l="4584" t="7072" r="8827"/>
          <a:stretch/>
        </p:blipFill>
        <p:spPr>
          <a:xfrm>
            <a:off x="8315512" y="3715803"/>
            <a:ext cx="3317491" cy="2670298"/>
          </a:xfrm>
          <a:prstGeom prst="rect">
            <a:avLst/>
          </a:prstGeom>
        </p:spPr>
      </p:pic>
      <p:pic>
        <p:nvPicPr>
          <p:cNvPr id="18" name="図 17" descr="グラフ, ヒストグラム&#10;&#10;自動的に生成された説明">
            <a:extLst>
              <a:ext uri="{FF2B5EF4-FFF2-40B4-BE49-F238E27FC236}">
                <a16:creationId xmlns:a16="http://schemas.microsoft.com/office/drawing/2014/main" id="{E71FEFFC-F375-6DB5-56A2-F8052F28606B}"/>
              </a:ext>
            </a:extLst>
          </p:cNvPr>
          <p:cNvPicPr>
            <a:picLocks noChangeAspect="1"/>
          </p:cNvPicPr>
          <p:nvPr/>
        </p:nvPicPr>
        <p:blipFill rotWithShape="1">
          <a:blip r:embed="rId5"/>
          <a:srcRect l="4380" t="7072" r="9032"/>
          <a:stretch/>
        </p:blipFill>
        <p:spPr>
          <a:xfrm>
            <a:off x="8315513" y="1045506"/>
            <a:ext cx="3317490" cy="2670297"/>
          </a:xfrm>
          <a:prstGeom prst="rect">
            <a:avLst/>
          </a:prstGeom>
        </p:spPr>
      </p:pic>
    </p:spTree>
    <p:extLst>
      <p:ext uri="{BB962C8B-B14F-4D97-AF65-F5344CB8AC3E}">
        <p14:creationId xmlns:p14="http://schemas.microsoft.com/office/powerpoint/2010/main" val="186349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2"/>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E850F04-FE9D-217F-D244-E4B6C5C46A40}"/>
                  </a:ext>
                </a:extLst>
              </p:cNvPr>
              <p:cNvSpPr>
                <a:spLocks noGrp="1"/>
              </p:cNvSpPr>
              <p:nvPr>
                <p:ph idx="1"/>
              </p:nvPr>
            </p:nvSpPr>
            <p:spPr>
              <a:xfrm>
                <a:off x="530772" y="1135114"/>
                <a:ext cx="11130454" cy="5722885"/>
              </a:xfrm>
            </p:spPr>
            <p:txBody>
              <a:bodyPr/>
              <a:lstStyle/>
              <a:p>
                <a:r>
                  <a:rPr lang="ja-JP" altLang="en-US" dirty="0">
                    <a:solidFill>
                      <a:schemeClr val="bg1">
                        <a:lumMod val="75000"/>
                      </a:schemeClr>
                    </a:solidFill>
                  </a:rPr>
                  <a:t>入力ヒストグラム</a:t>
                </a:r>
                <a14:m>
                  <m:oMath xmlns:m="http://schemas.openxmlformats.org/officeDocument/2006/math">
                    <m:r>
                      <a:rPr lang="en-US" altLang="ja-JP" i="1">
                        <a:solidFill>
                          <a:schemeClr val="bg1">
                            <a:lumMod val="75000"/>
                          </a:schemeClr>
                        </a:solidFill>
                        <a:latin typeface="Cambria Math" panose="02040503050406030204" pitchFamily="18" charset="0"/>
                      </a:rPr>
                      <m:t>𝑓</m:t>
                    </m:r>
                  </m:oMath>
                </a14:m>
                <a:r>
                  <a:rPr lang="ja-JP" altLang="en-US" dirty="0">
                    <a:solidFill>
                      <a:schemeClr val="bg1">
                        <a:lumMod val="75000"/>
                      </a:schemeClr>
                    </a:solidFill>
                  </a:rPr>
                  <a:t>の極小値を抽出</a:t>
                </a:r>
                <a:endParaRPr lang="en-US" altLang="ja-JP" dirty="0">
                  <a:solidFill>
                    <a:schemeClr val="bg1">
                      <a:lumMod val="75000"/>
                    </a:schemeClr>
                  </a:solidFill>
                </a:endParaRPr>
              </a:p>
              <a:p>
                <a:pPr lvl="1"/>
                <a:r>
                  <a:rPr lang="ja-JP" altLang="en-US" dirty="0">
                    <a:solidFill>
                      <a:schemeClr val="bg1">
                        <a:lumMod val="75000"/>
                      </a:schemeClr>
                    </a:solidFill>
                  </a:rPr>
                  <a:t>リスト</a:t>
                </a:r>
                <a14:m>
                  <m:oMath xmlns:m="http://schemas.openxmlformats.org/officeDocument/2006/math">
                    <m:r>
                      <a:rPr lang="en-US" altLang="ja-JP" b="0" i="0"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𝑀𝐼𝑁</m:t>
                    </m:r>
                    <m:r>
                      <a:rPr lang="en-US" altLang="ja-JP" b="0" i="1" smtClean="0">
                        <a:solidFill>
                          <a:schemeClr val="bg1">
                            <a:lumMod val="75000"/>
                          </a:schemeClr>
                        </a:solidFill>
                        <a:latin typeface="Cambria Math" panose="02040503050406030204" pitchFamily="18" charset="0"/>
                      </a:rPr>
                      <m:t>=[0 ,</m:t>
                    </m:r>
                    <m:r>
                      <a:rPr lang="en-US" altLang="ja-JP" b="0" i="1" smtClean="0">
                        <a:solidFill>
                          <a:schemeClr val="bg1">
                            <a:lumMod val="75000"/>
                          </a:schemeClr>
                        </a:solidFill>
                        <a:latin typeface="Cambria Math" panose="02040503050406030204" pitchFamily="18" charset="0"/>
                      </a:rPr>
                      <m:t>𝐼𝑛𝑑𝑒𝑥</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𝑜𝑓</m:t>
                    </m:r>
                    <m:r>
                      <a:rPr lang="ja-JP" altLang="en-US" i="1">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𝑚𝑖𝑛</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𝑛</m:t>
                    </m:r>
                    <m:r>
                      <a:rPr lang="en-US" altLang="ja-JP" b="0" i="1" smtClean="0">
                        <a:solidFill>
                          <a:schemeClr val="bg1">
                            <a:lumMod val="75000"/>
                          </a:schemeClr>
                        </a:solidFill>
                        <a:latin typeface="Cambria Math" panose="02040503050406030204" pitchFamily="18" charset="0"/>
                      </a:rPr>
                      <m:t>−1]</m:t>
                    </m:r>
                  </m:oMath>
                </a14:m>
                <a:r>
                  <a:rPr lang="ja-JP" altLang="en-US" dirty="0">
                    <a:solidFill>
                      <a:schemeClr val="bg1">
                        <a:lumMod val="75000"/>
                      </a:schemeClr>
                    </a:solidFill>
                  </a:rPr>
                  <a:t> を作成</a:t>
                </a:r>
                <a:endParaRPr lang="en-US" altLang="ja-JP" dirty="0">
                  <a:solidFill>
                    <a:schemeClr val="bg1">
                      <a:lumMod val="75000"/>
                    </a:schemeClr>
                  </a:solidFill>
                </a:endParaRPr>
              </a:p>
              <a:p>
                <a:pPr lvl="1"/>
                <a:r>
                  <a:rPr lang="ja-JP" altLang="en-US" dirty="0">
                    <a:solidFill>
                      <a:schemeClr val="bg1">
                        <a:lumMod val="75000"/>
                      </a:schemeClr>
                    </a:solidFill>
                  </a:rPr>
                  <a:t>サイズは</a:t>
                </a:r>
                <a14:m>
                  <m:oMath xmlns:m="http://schemas.openxmlformats.org/officeDocument/2006/math">
                    <m:r>
                      <a:rPr lang="en-US" altLang="ja-JP" b="0" i="1" smtClean="0">
                        <a:solidFill>
                          <a:schemeClr val="bg1">
                            <a:lumMod val="75000"/>
                          </a:schemeClr>
                        </a:solidFill>
                        <a:latin typeface="Cambria Math" panose="02040503050406030204" pitchFamily="18" charset="0"/>
                      </a:rPr>
                      <m:t>𝑚</m:t>
                    </m:r>
                  </m:oMath>
                </a14:m>
                <a:r>
                  <a:rPr lang="ja-JP" altLang="en-US" dirty="0">
                    <a:solidFill>
                      <a:schemeClr val="bg1">
                        <a:lumMod val="75000"/>
                      </a:schemeClr>
                    </a:solidFill>
                  </a:rPr>
                  <a:t>とする</a:t>
                </a:r>
                <a:endParaRPr lang="en-US" altLang="ja-JP" dirty="0">
                  <a:solidFill>
                    <a:schemeClr val="bg1">
                      <a:lumMod val="75000"/>
                    </a:schemeClr>
                  </a:solidFill>
                </a:endParaRPr>
              </a:p>
              <a:p>
                <a:r>
                  <a:rPr lang="ja-JP" altLang="en-US" dirty="0">
                    <a:solidFill>
                      <a:schemeClr val="bg1">
                        <a:lumMod val="75000"/>
                      </a:schemeClr>
                    </a:solidFill>
                  </a:rPr>
                  <a:t>極小値間の単峰近似ヒストグラムを計算</a:t>
                </a:r>
                <a:endParaRPr lang="en-US" altLang="ja-JP" dirty="0">
                  <a:solidFill>
                    <a:schemeClr val="bg1">
                      <a:lumMod val="75000"/>
                    </a:schemeClr>
                  </a:solidFill>
                </a:endParaRPr>
              </a:p>
              <a:p>
                <a:pPr lvl="1"/>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(0</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𝑖</m:t>
                    </m:r>
                    <m:r>
                      <a:rPr lang="en-US" altLang="ja-JP" b="0" i="1" smtClean="0">
                        <a:solidFill>
                          <a:schemeClr val="bg1">
                            <a:lumMod val="75000"/>
                          </a:schemeClr>
                        </a:solidFill>
                        <a:latin typeface="Cambria Math" panose="02040503050406030204" pitchFamily="18" charset="0"/>
                        <a:ea typeface="Cambria Math" panose="02040503050406030204" pitchFamily="18" charset="0"/>
                      </a:rPr>
                      <m:t>&lt;</m:t>
                    </m:r>
                    <m:r>
                      <a:rPr lang="en-US" altLang="ja-JP" b="0" i="1" smtClean="0">
                        <a:solidFill>
                          <a:schemeClr val="bg1">
                            <a:lumMod val="75000"/>
                          </a:schemeClr>
                        </a:solidFill>
                        <a:latin typeface="Cambria Math" panose="02040503050406030204" pitchFamily="18" charset="0"/>
                      </a:rPr>
                      <m:t>𝑗</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𝑚</m:t>
                    </m:r>
                    <m:r>
                      <a:rPr lang="en-US" altLang="ja-JP" b="0" i="1" smtClean="0">
                        <a:solidFill>
                          <a:schemeClr val="bg1">
                            <a:lumMod val="75000"/>
                          </a:schemeClr>
                        </a:solidFill>
                        <a:latin typeface="Cambria Math" panose="02040503050406030204" pitchFamily="18" charset="0"/>
                      </a:rPr>
                      <m:t>−1)</m:t>
                    </m:r>
                  </m:oMath>
                </a14:m>
                <a:endParaRPr lang="en-US" altLang="ja-JP" dirty="0">
                  <a:solidFill>
                    <a:schemeClr val="bg1">
                      <a:lumMod val="75000"/>
                    </a:schemeClr>
                  </a:solidFill>
                </a:endParaRPr>
              </a:p>
              <a:p>
                <a:pPr lvl="1"/>
                <a:r>
                  <a:rPr lang="ja-JP" altLang="en-US" dirty="0">
                    <a:solidFill>
                      <a:schemeClr val="bg1">
                        <a:lumMod val="75000"/>
                      </a:schemeClr>
                    </a:solidFill>
                  </a:rPr>
                  <a:t>単峰近似の線形時間アルゴリズムを用いる</a:t>
                </a:r>
                <a:endParaRPr lang="en-US" altLang="ja-JP" dirty="0">
                  <a:solidFill>
                    <a:schemeClr val="bg1">
                      <a:lumMod val="75000"/>
                    </a:schemeClr>
                  </a:solidFill>
                </a:endParaRPr>
              </a:p>
              <a:p>
                <a14:m>
                  <m:oMath xmlns:m="http://schemas.openxmlformats.org/officeDocument/2006/math">
                    <m:r>
                      <a:rPr lang="en-US" altLang="ja-JP" b="0" i="1" smtClean="0">
                        <a:solidFill>
                          <a:schemeClr val="tx1"/>
                        </a:solidFill>
                        <a:latin typeface="Cambria Math" panose="02040503050406030204" pitchFamily="18" charset="0"/>
                      </a:rPr>
                      <m:t>𝑀𝐼𝑁</m:t>
                    </m:r>
                  </m:oMath>
                </a14:m>
                <a:r>
                  <a:rPr lang="ja-JP" altLang="en-US" dirty="0">
                    <a:solidFill>
                      <a:schemeClr val="tx1"/>
                    </a:solidFill>
                  </a:rPr>
                  <a:t>をノードとする全結合，有向非閉路グラフ</a:t>
                </a:r>
                <a14:m>
                  <m:oMath xmlns:m="http://schemas.openxmlformats.org/officeDocument/2006/math">
                    <m:r>
                      <a:rPr lang="en-US" altLang="ja-JP" b="0" i="1" smtClean="0">
                        <a:solidFill>
                          <a:schemeClr val="tx1"/>
                        </a:solidFill>
                        <a:latin typeface="Cambria Math" panose="02040503050406030204" pitchFamily="18" charset="0"/>
                      </a:rPr>
                      <m:t>𝐺</m:t>
                    </m:r>
                  </m:oMath>
                </a14:m>
                <a:r>
                  <a:rPr lang="ja-JP" altLang="en-US" dirty="0">
                    <a:solidFill>
                      <a:schemeClr val="tx1"/>
                    </a:solidFill>
                  </a:rPr>
                  <a:t>を作成する</a:t>
                </a:r>
                <a:endParaRPr lang="en-US" altLang="ja-JP" dirty="0">
                  <a:solidFill>
                    <a:schemeClr val="tx1"/>
                  </a:solidFill>
                </a:endParaRPr>
              </a:p>
              <a:p>
                <a:pPr lvl="1"/>
                <a14:m>
                  <m:oMath xmlns:m="http://schemas.openxmlformats.org/officeDocument/2006/math">
                    <m:sSub>
                      <m:sSubPr>
                        <m:ctrlPr>
                          <a:rPr lang="en-US" altLang="ja-JP" i="1" smtClean="0">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𝑤</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r>
                      <a:rPr lang="en-US" altLang="ja-JP" i="1">
                        <a:solidFill>
                          <a:schemeClr val="tx1"/>
                        </a:solidFill>
                        <a:latin typeface="Cambria Math" panose="02040503050406030204" pitchFamily="18" charset="0"/>
                      </a:rPr>
                      <m:t>=</m:t>
                    </m:r>
                    <m:nary>
                      <m:naryPr>
                        <m:chr m:val="∑"/>
                        <m:limLoc m:val="subSup"/>
                        <m:ctrlPr>
                          <a:rPr lang="en-US" altLang="ja-JP" i="1">
                            <a:solidFill>
                              <a:schemeClr val="tx1"/>
                            </a:solidFill>
                            <a:latin typeface="Cambria Math" panose="02040503050406030204" pitchFamily="18" charset="0"/>
                          </a:rPr>
                        </m:ctrlPr>
                      </m:naryPr>
                      <m:sub>
                        <m:r>
                          <a:rPr lang="en-US" altLang="ja-JP" i="1">
                            <a:solidFill>
                              <a:schemeClr val="tx1"/>
                            </a:solidFill>
                            <a:latin typeface="Cambria Math" panose="02040503050406030204" pitchFamily="18" charset="0"/>
                          </a:rPr>
                          <m:t>𝑖</m:t>
                        </m:r>
                      </m:sub>
                      <m:sup>
                        <m:r>
                          <a:rPr lang="en-US" altLang="ja-JP" i="1">
                            <a:solidFill>
                              <a:schemeClr val="tx1"/>
                            </a:solidFill>
                            <a:latin typeface="Cambria Math" panose="02040503050406030204" pitchFamily="18" charset="0"/>
                          </a:rPr>
                          <m:t>𝑗</m:t>
                        </m:r>
                      </m:sup>
                      <m:e>
                        <m:f>
                          <m:fPr>
                            <m:ctrlPr>
                              <a:rPr lang="en-US" altLang="ja-JP" i="1">
                                <a:solidFill>
                                  <a:schemeClr val="tx1"/>
                                </a:solidFill>
                                <a:latin typeface="Cambria Math" panose="02040503050406030204" pitchFamily="18" charset="0"/>
                              </a:rPr>
                            </m:ctrlPr>
                          </m:fPr>
                          <m:num>
                            <m:sSup>
                              <m:sSupPr>
                                <m:ctrlPr>
                                  <a:rPr lang="en-US" altLang="ja-JP" i="1">
                                    <a:solidFill>
                                      <a:schemeClr val="tx1"/>
                                    </a:solidFill>
                                    <a:latin typeface="Cambria Math" panose="02040503050406030204" pitchFamily="18" charset="0"/>
                                  </a:rPr>
                                </m:ctrlPr>
                              </m:sSupPr>
                              <m:e>
                                <m:d>
                                  <m:dPr>
                                    <m:begChr m:val="|"/>
                                    <m:endChr m:val="|"/>
                                    <m:ctrlPr>
                                      <a:rPr lang="en-US" altLang="ja-JP" i="1">
                                        <a:solidFill>
                                          <a:schemeClr val="tx1"/>
                                        </a:solidFill>
                                        <a:latin typeface="Cambria Math" panose="02040503050406030204" pitchFamily="18" charset="0"/>
                                      </a:rPr>
                                    </m:ctrlPr>
                                  </m:dPr>
                                  <m:e>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𝑓</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r>
                                      <a:rPr lang="en-US" altLang="ja-JP" i="1">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ea typeface="Cambria Math" panose="02040503050406030204" pitchFamily="18" charset="0"/>
                                          </a:rPr>
                                          <m:t>𝜑</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e>
                                </m:d>
                              </m:e>
                              <m:sup>
                                <m:r>
                                  <a:rPr lang="en-US" altLang="ja-JP" i="1">
                                    <a:solidFill>
                                      <a:schemeClr val="tx1"/>
                                    </a:solidFill>
                                    <a:latin typeface="Cambria Math" panose="02040503050406030204" pitchFamily="18" charset="0"/>
                                  </a:rPr>
                                  <m:t>2</m:t>
                                </m:r>
                              </m:sup>
                            </m:sSup>
                          </m:num>
                          <m:den>
                            <m:d>
                              <m:dPr>
                                <m:begChr m:val="|"/>
                                <m:endChr m:val="|"/>
                                <m:ctrlPr>
                                  <a:rPr lang="en-US" altLang="ja-JP" i="1">
                                    <a:solidFill>
                                      <a:schemeClr val="tx1"/>
                                    </a:solidFill>
                                    <a:latin typeface="Cambria Math" panose="02040503050406030204" pitchFamily="18" charset="0"/>
                                  </a:rPr>
                                </m:ctrlPr>
                              </m:dPr>
                              <m:e>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𝑓</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e>
                            </m:d>
                          </m:den>
                        </m:f>
                      </m:e>
                    </m:nary>
                    <m:r>
                      <a:rPr lang="ja-JP" altLang="en-US" i="1">
                        <a:solidFill>
                          <a:schemeClr val="tx1"/>
                        </a:solidFill>
                        <a:latin typeface="Cambria Math" panose="02040503050406030204" pitchFamily="18" charset="0"/>
                      </a:rPr>
                      <m:t> </m:t>
                    </m:r>
                    <m:r>
                      <a:rPr lang="en-US" altLang="ja-JP" i="1">
                        <a:solidFill>
                          <a:schemeClr val="tx1"/>
                        </a:solidFill>
                        <a:latin typeface="Cambria Math" panose="02040503050406030204" pitchFamily="18" charset="0"/>
                      </a:rPr>
                      <m:t>(0</m:t>
                    </m:r>
                    <m:r>
                      <a:rPr lang="en-US" altLang="ja-JP" i="1">
                        <a:solidFill>
                          <a:schemeClr val="tx1"/>
                        </a:solidFill>
                        <a:latin typeface="Cambria Math" panose="02040503050406030204" pitchFamily="18" charset="0"/>
                        <a:ea typeface="Cambria Math" panose="02040503050406030204" pitchFamily="18" charset="0"/>
                      </a:rPr>
                      <m:t>≤</m:t>
                    </m:r>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ea typeface="Cambria Math" panose="02040503050406030204" pitchFamily="18" charset="0"/>
                      </a:rPr>
                      <m:t>&lt;</m:t>
                    </m:r>
                    <m:r>
                      <a:rPr lang="en-US" altLang="ja-JP" i="1">
                        <a:solidFill>
                          <a:schemeClr val="tx1"/>
                        </a:solidFill>
                        <a:latin typeface="Cambria Math" panose="02040503050406030204" pitchFamily="18" charset="0"/>
                      </a:rPr>
                      <m:t>𝑗</m:t>
                    </m:r>
                    <m:r>
                      <a:rPr lang="en-US" altLang="ja-JP" i="1">
                        <a:solidFill>
                          <a:schemeClr val="tx1"/>
                        </a:solidFill>
                        <a:latin typeface="Cambria Math" panose="02040503050406030204" pitchFamily="18" charset="0"/>
                        <a:ea typeface="Cambria Math" panose="02040503050406030204" pitchFamily="18" charset="0"/>
                      </a:rPr>
                      <m:t>≤</m:t>
                    </m:r>
                    <m:r>
                      <a:rPr lang="en-US" altLang="ja-JP" i="1">
                        <a:solidFill>
                          <a:schemeClr val="tx1"/>
                        </a:solidFill>
                        <a:latin typeface="Cambria Math" panose="02040503050406030204" pitchFamily="18" charset="0"/>
                      </a:rPr>
                      <m:t>𝑚</m:t>
                    </m:r>
                    <m:r>
                      <a:rPr lang="en-US" altLang="ja-JP" i="1">
                        <a:solidFill>
                          <a:schemeClr val="tx1"/>
                        </a:solidFill>
                        <a:latin typeface="Cambria Math" panose="02040503050406030204" pitchFamily="18" charset="0"/>
                      </a:rPr>
                      <m:t>−1)</m:t>
                    </m:r>
                  </m:oMath>
                </a14:m>
                <a:endParaRPr lang="en-US" altLang="ja-JP" i="1" dirty="0">
                  <a:solidFill>
                    <a:schemeClr val="tx1"/>
                  </a:solidFill>
                  <a:latin typeface="Cambria Math" panose="02040503050406030204" pitchFamily="18" charset="0"/>
                </a:endParaRPr>
              </a:p>
              <a:p>
                <a14:m>
                  <m:oMath xmlns:m="http://schemas.openxmlformats.org/officeDocument/2006/math">
                    <m:r>
                      <a:rPr lang="en-US" altLang="ja-JP" b="0" i="1" smtClean="0">
                        <a:solidFill>
                          <a:schemeClr val="tx1"/>
                        </a:solidFill>
                        <a:latin typeface="Cambria Math" panose="02040503050406030204" pitchFamily="18" charset="0"/>
                      </a:rPr>
                      <m:t>𝑘</m:t>
                    </m:r>
                  </m:oMath>
                </a14:m>
                <a:r>
                  <a:rPr lang="ja-JP" altLang="en-US" i="1" dirty="0">
                    <a:solidFill>
                      <a:schemeClr val="tx1"/>
                    </a:solidFill>
                    <a:latin typeface="Cambria Math" panose="02040503050406030204" pitchFamily="18" charset="0"/>
                  </a:rPr>
                  <a:t>リンク最短経路を動的計画法を用いて探索する</a:t>
                </a:r>
                <a:endParaRPr lang="en-US" altLang="ja-JP" i="1" dirty="0">
                  <a:solidFill>
                    <a:schemeClr val="tx1"/>
                  </a:solidFill>
                  <a:latin typeface="Cambria Math" panose="02040503050406030204" pitchFamily="18" charset="0"/>
                </a:endParaRPr>
              </a:p>
              <a:p>
                <a:pPr lvl="1"/>
                <a14:m>
                  <m:oMath xmlns:m="http://schemas.openxmlformats.org/officeDocument/2006/math">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𝑑𝑝</m:t>
                        </m:r>
                      </m:e>
                      <m:sub>
                        <m:r>
                          <a:rPr lang="en-US" altLang="ja-JP" i="1">
                            <a:solidFill>
                              <a:schemeClr val="tx1"/>
                            </a:solidFill>
                            <a:latin typeface="Cambria Math" panose="02040503050406030204" pitchFamily="18" charset="0"/>
                          </a:rPr>
                          <m:t>𝑘</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r>
                      <a:rPr lang="en-US" altLang="ja-JP" i="1">
                        <a:solidFill>
                          <a:schemeClr val="tx1"/>
                        </a:solidFill>
                        <a:latin typeface="Cambria Math" panose="02040503050406030204" pitchFamily="18" charset="0"/>
                      </a:rPr>
                      <m:t>=</m:t>
                    </m:r>
                    <m:func>
                      <m:funcPr>
                        <m:ctrlPr>
                          <a:rPr lang="en-US" altLang="ja-JP" i="1">
                            <a:solidFill>
                              <a:schemeClr val="tx1"/>
                            </a:solidFill>
                            <a:latin typeface="Cambria Math" panose="02040503050406030204" pitchFamily="18" charset="0"/>
                          </a:rPr>
                        </m:ctrlPr>
                      </m:funcPr>
                      <m:fName>
                        <m:limLow>
                          <m:limLowPr>
                            <m:ctrlPr>
                              <a:rPr lang="en-US" altLang="ja-JP" i="1">
                                <a:solidFill>
                                  <a:schemeClr val="tx1"/>
                                </a:solidFill>
                                <a:latin typeface="Cambria Math" panose="02040503050406030204" pitchFamily="18" charset="0"/>
                              </a:rPr>
                            </m:ctrlPr>
                          </m:limLowPr>
                          <m:e>
                            <m:r>
                              <m:rPr>
                                <m:sty m:val="p"/>
                              </m:rPr>
                              <a:rPr lang="en-US" altLang="ja-JP">
                                <a:solidFill>
                                  <a:schemeClr val="tx1"/>
                                </a:solidFill>
                                <a:latin typeface="Cambria Math" panose="02040503050406030204" pitchFamily="18" charset="0"/>
                              </a:rPr>
                              <m:t>min</m:t>
                            </m:r>
                          </m:e>
                          <m:lim>
                            <m:r>
                              <a:rPr lang="en-US" altLang="ja-JP" i="1">
                                <a:solidFill>
                                  <a:schemeClr val="tx1"/>
                                </a:solidFill>
                                <a:latin typeface="Cambria Math" panose="02040503050406030204" pitchFamily="18" charset="0"/>
                              </a:rPr>
                              <m:t>0</m:t>
                            </m:r>
                            <m:r>
                              <a:rPr lang="en-US" altLang="ja-JP" i="1">
                                <a:solidFill>
                                  <a:schemeClr val="tx1"/>
                                </a:solidFill>
                                <a:latin typeface="Cambria Math" panose="02040503050406030204" pitchFamily="18" charset="0"/>
                                <a:ea typeface="Cambria Math" panose="02040503050406030204" pitchFamily="18" charset="0"/>
                              </a:rPr>
                              <m:t>≤</m:t>
                            </m:r>
                            <m:r>
                              <a:rPr lang="en-US" altLang="ja-JP" i="1">
                                <a:solidFill>
                                  <a:schemeClr val="tx1"/>
                                </a:solidFill>
                                <a:latin typeface="Cambria Math" panose="02040503050406030204" pitchFamily="18" charset="0"/>
                                <a:ea typeface="Cambria Math" panose="02040503050406030204" pitchFamily="18" charset="0"/>
                              </a:rPr>
                              <m:t>𝑖</m:t>
                            </m:r>
                            <m:r>
                              <a:rPr lang="en-US" altLang="ja-JP" i="1">
                                <a:solidFill>
                                  <a:schemeClr val="tx1"/>
                                </a:solidFill>
                                <a:latin typeface="Cambria Math" panose="02040503050406030204" pitchFamily="18" charset="0"/>
                                <a:ea typeface="Cambria Math" panose="02040503050406030204" pitchFamily="18" charset="0"/>
                              </a:rPr>
                              <m:t>&lt;</m:t>
                            </m:r>
                            <m:r>
                              <a:rPr lang="en-US" altLang="ja-JP" i="1">
                                <a:solidFill>
                                  <a:schemeClr val="tx1"/>
                                </a:solidFill>
                                <a:latin typeface="Cambria Math" panose="02040503050406030204" pitchFamily="18" charset="0"/>
                                <a:ea typeface="Cambria Math" panose="02040503050406030204" pitchFamily="18" charset="0"/>
                              </a:rPr>
                              <m:t>𝑗</m:t>
                            </m:r>
                            <m:r>
                              <a:rPr lang="en-US" altLang="ja-JP" i="1">
                                <a:solidFill>
                                  <a:schemeClr val="tx1"/>
                                </a:solidFill>
                                <a:latin typeface="Cambria Math" panose="02040503050406030204" pitchFamily="18" charset="0"/>
                                <a:ea typeface="Cambria Math" panose="02040503050406030204" pitchFamily="18" charset="0"/>
                              </a:rPr>
                              <m:t>−1</m:t>
                            </m:r>
                          </m:lim>
                        </m:limLow>
                      </m:fName>
                      <m:e>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𝑑𝑝</m:t>
                            </m:r>
                          </m:e>
                          <m:sub>
                            <m:r>
                              <a:rPr lang="en-US" altLang="ja-JP" i="1">
                                <a:solidFill>
                                  <a:schemeClr val="tx1"/>
                                </a:solidFill>
                                <a:latin typeface="Cambria Math" panose="02040503050406030204" pitchFamily="18" charset="0"/>
                              </a:rPr>
                              <m:t>𝑘</m:t>
                            </m:r>
                            <m:r>
                              <a:rPr lang="en-US" altLang="ja-JP" i="1">
                                <a:solidFill>
                                  <a:schemeClr val="tx1"/>
                                </a:solidFill>
                                <a:latin typeface="Cambria Math" panose="02040503050406030204" pitchFamily="18" charset="0"/>
                              </a:rPr>
                              <m:t>−1,</m:t>
                            </m:r>
                            <m:r>
                              <a:rPr lang="en-US" altLang="ja-JP" i="1">
                                <a:solidFill>
                                  <a:schemeClr val="tx1"/>
                                </a:solidFill>
                                <a:latin typeface="Cambria Math" panose="02040503050406030204" pitchFamily="18" charset="0"/>
                              </a:rPr>
                              <m:t>𝑖</m:t>
                            </m:r>
                          </m:sub>
                        </m:sSub>
                        <m:r>
                          <a:rPr lang="en-US" altLang="ja-JP" i="1">
                            <a:solidFill>
                              <a:schemeClr val="tx1"/>
                            </a:solidFill>
                            <a:latin typeface="Cambria Math" panose="02040503050406030204" pitchFamily="18" charset="0"/>
                          </a:rPr>
                          <m:t>+</m:t>
                        </m:r>
                        <m:sSub>
                          <m:sSubPr>
                            <m:ctrlPr>
                              <a:rPr lang="en-US" altLang="ja-JP" i="1">
                                <a:solidFill>
                                  <a:schemeClr val="tx1"/>
                                </a:solidFill>
                                <a:latin typeface="Cambria Math" panose="02040503050406030204" pitchFamily="18" charset="0"/>
                              </a:rPr>
                            </m:ctrlPr>
                          </m:sSubPr>
                          <m:e>
                            <m:r>
                              <a:rPr lang="en-US" altLang="ja-JP" i="1">
                                <a:solidFill>
                                  <a:schemeClr val="tx1"/>
                                </a:solidFill>
                                <a:latin typeface="Cambria Math" panose="02040503050406030204" pitchFamily="18" charset="0"/>
                              </a:rPr>
                              <m:t>𝑤</m:t>
                            </m:r>
                          </m:e>
                          <m:sub>
                            <m:r>
                              <a:rPr lang="en-US" altLang="ja-JP" i="1">
                                <a:solidFill>
                                  <a:schemeClr val="tx1"/>
                                </a:solidFill>
                                <a:latin typeface="Cambria Math" panose="02040503050406030204" pitchFamily="18" charset="0"/>
                              </a:rPr>
                              <m:t>𝑖</m:t>
                            </m:r>
                            <m:r>
                              <a:rPr lang="en-US" altLang="ja-JP" i="1">
                                <a:solidFill>
                                  <a:schemeClr val="tx1"/>
                                </a:solidFill>
                                <a:latin typeface="Cambria Math" panose="02040503050406030204" pitchFamily="18" charset="0"/>
                              </a:rPr>
                              <m:t>,</m:t>
                            </m:r>
                            <m:r>
                              <a:rPr lang="en-US" altLang="ja-JP" i="1">
                                <a:solidFill>
                                  <a:schemeClr val="tx1"/>
                                </a:solidFill>
                                <a:latin typeface="Cambria Math" panose="02040503050406030204" pitchFamily="18" charset="0"/>
                              </a:rPr>
                              <m:t>𝑗</m:t>
                            </m:r>
                          </m:sub>
                        </m:sSub>
                      </m:e>
                    </m:func>
                  </m:oMath>
                </a14:m>
                <a:endParaRPr lang="en-US" altLang="ja-JP" dirty="0">
                  <a:solidFill>
                    <a:schemeClr val="tx1"/>
                  </a:solidFill>
                </a:endParaRPr>
              </a:p>
              <a:p>
                <a:pPr lvl="1"/>
                <a:r>
                  <a:rPr lang="ja-JP" altLang="en-US" dirty="0">
                    <a:solidFill>
                      <a:schemeClr val="bg1">
                        <a:lumMod val="75000"/>
                      </a:schemeClr>
                    </a:solidFill>
                  </a:rPr>
                  <a:t>パス</a:t>
                </a:r>
                <a14:m>
                  <m:oMath xmlns:m="http://schemas.openxmlformats.org/officeDocument/2006/math">
                    <m:r>
                      <a:rPr lang="en-US" altLang="ja-JP" b="0" i="1" smtClean="0">
                        <a:solidFill>
                          <a:schemeClr val="bg1">
                            <a:lumMod val="75000"/>
                          </a:schemeClr>
                        </a:solidFill>
                        <a:latin typeface="Cambria Math" panose="02040503050406030204" pitchFamily="18" charset="0"/>
                      </a:rPr>
                      <m:t>𝑃</m:t>
                    </m:r>
                  </m:oMath>
                </a14:m>
                <a:r>
                  <a:rPr lang="ja-JP" altLang="en-US" dirty="0">
                    <a:solidFill>
                      <a:schemeClr val="bg1">
                        <a:lumMod val="75000"/>
                      </a:schemeClr>
                    </a:solidFill>
                  </a:rPr>
                  <a:t>を保存</a:t>
                </a:r>
                <a:endParaRPr lang="en-US" altLang="ja-JP" dirty="0">
                  <a:solidFill>
                    <a:schemeClr val="bg1">
                      <a:lumMod val="75000"/>
                    </a:schemeClr>
                  </a:solidFill>
                </a:endParaRPr>
              </a:p>
              <a:p>
                <a:r>
                  <a:rPr lang="ja-JP" altLang="en-US" dirty="0">
                    <a:solidFill>
                      <a:schemeClr val="bg1">
                        <a:lumMod val="75000"/>
                      </a:schemeClr>
                    </a:solidFill>
                  </a:rPr>
                  <a:t>単峰近似ヒストグラム</a:t>
                </a:r>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smtClean="0">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𝑃</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ea typeface="Cambria Math" panose="02040503050406030204" pitchFamily="18" charset="0"/>
                      </a:rPr>
                      <m:t>𝑘</m:t>
                    </m:r>
                    <m:r>
                      <a:rPr lang="en-US" altLang="ja-JP" b="0" i="1" smtClean="0">
                        <a:solidFill>
                          <a:schemeClr val="bg1">
                            <a:lumMod val="75000"/>
                          </a:schemeClr>
                        </a:solidFill>
                        <a:latin typeface="Cambria Math" panose="02040503050406030204" pitchFamily="18" charset="0"/>
                      </a:rPr>
                      <m:t>)</m:t>
                    </m:r>
                  </m:oMath>
                </a14:m>
                <a:r>
                  <a:rPr lang="ja-JP" altLang="en-US" dirty="0">
                    <a:solidFill>
                      <a:schemeClr val="bg1">
                        <a:lumMod val="75000"/>
                      </a:schemeClr>
                    </a:solidFill>
                  </a:rPr>
                  <a:t>を計算し，結合</a:t>
                </a:r>
                <a:endParaRPr lang="en-US" altLang="ja-JP" dirty="0">
                  <a:solidFill>
                    <a:schemeClr val="bg1">
                      <a:lumMod val="75000"/>
                    </a:schemeClr>
                  </a:solidFill>
                </a:endParaRPr>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E850F04-FE9D-217F-D244-E4B6C5C46A40}"/>
                  </a:ext>
                </a:extLst>
              </p:cNvPr>
              <p:cNvSpPr>
                <a:spLocks noGrp="1" noRot="1" noChangeAspect="1" noMove="1" noResize="1" noEditPoints="1" noAdjustHandles="1" noChangeArrowheads="1" noChangeShapeType="1" noTextEdit="1"/>
              </p:cNvSpPr>
              <p:nvPr>
                <p:ph idx="1"/>
              </p:nvPr>
            </p:nvSpPr>
            <p:spPr>
              <a:xfrm>
                <a:off x="530772" y="1135114"/>
                <a:ext cx="11130454" cy="5722885"/>
              </a:xfrm>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746DA058-22AD-499F-85C5-08AF7431803A}"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kumimoji="1" lang="en-US" altLang="ja-JP" dirty="0"/>
              <a:t>19</a:t>
            </a:r>
            <a:endParaRPr kumimoji="1" lang="ja-JP" altLang="en-US" dirty="0"/>
          </a:p>
        </p:txBody>
      </p:sp>
      <p:pic>
        <p:nvPicPr>
          <p:cNvPr id="9" name="図 8">
            <a:extLst>
              <a:ext uri="{FF2B5EF4-FFF2-40B4-BE49-F238E27FC236}">
                <a16:creationId xmlns:a16="http://schemas.microsoft.com/office/drawing/2014/main" id="{4F8146E3-1FA4-4EC6-9986-9A4522B88121}"/>
              </a:ext>
            </a:extLst>
          </p:cNvPr>
          <p:cNvPicPr>
            <a:picLocks noChangeAspect="1"/>
          </p:cNvPicPr>
          <p:nvPr/>
        </p:nvPicPr>
        <p:blipFill>
          <a:blip r:embed="rId4"/>
          <a:stretch>
            <a:fillRect/>
          </a:stretch>
        </p:blipFill>
        <p:spPr>
          <a:xfrm>
            <a:off x="8300271" y="1017738"/>
            <a:ext cx="3367024" cy="2670296"/>
          </a:xfrm>
          <a:prstGeom prst="rect">
            <a:avLst/>
          </a:prstGeom>
        </p:spPr>
      </p:pic>
      <p:sp>
        <p:nvSpPr>
          <p:cNvPr id="7" name="矢印: 下 6">
            <a:extLst>
              <a:ext uri="{FF2B5EF4-FFF2-40B4-BE49-F238E27FC236}">
                <a16:creationId xmlns:a16="http://schemas.microsoft.com/office/drawing/2014/main" id="{88A64807-99CE-16D9-9B14-C468E1B9A597}"/>
              </a:ext>
            </a:extLst>
          </p:cNvPr>
          <p:cNvSpPr/>
          <p:nvPr/>
        </p:nvSpPr>
        <p:spPr>
          <a:xfrm>
            <a:off x="9889417" y="3735411"/>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a:extLst>
              <a:ext uri="{FF2B5EF4-FFF2-40B4-BE49-F238E27FC236}">
                <a16:creationId xmlns:a16="http://schemas.microsoft.com/office/drawing/2014/main" id="{48BCBFAD-976F-838D-96F0-8B5ABC764441}"/>
              </a:ext>
            </a:extLst>
          </p:cNvPr>
          <p:cNvGrpSpPr/>
          <p:nvPr/>
        </p:nvGrpSpPr>
        <p:grpSpPr>
          <a:xfrm>
            <a:off x="7641895" y="4215313"/>
            <a:ext cx="4292600" cy="1871646"/>
            <a:chOff x="7641895" y="4215313"/>
            <a:chExt cx="4292600" cy="1871646"/>
          </a:xfrm>
        </p:grpSpPr>
        <p:pic>
          <p:nvPicPr>
            <p:cNvPr id="11" name="図 10" descr="ネックレス, 挿絵 が含まれている画像&#10;&#10;自動的に生成された説明">
              <a:extLst>
                <a:ext uri="{FF2B5EF4-FFF2-40B4-BE49-F238E27FC236}">
                  <a16:creationId xmlns:a16="http://schemas.microsoft.com/office/drawing/2014/main" id="{A31BB6E4-E703-C94B-65DD-83F1912502F1}"/>
                </a:ext>
              </a:extLst>
            </p:cNvPr>
            <p:cNvPicPr>
              <a:picLocks noChangeAspect="1"/>
            </p:cNvPicPr>
            <p:nvPr/>
          </p:nvPicPr>
          <p:blipFill>
            <a:blip r:embed="rId5"/>
            <a:stretch>
              <a:fillRect/>
            </a:stretch>
          </p:blipFill>
          <p:spPr>
            <a:xfrm>
              <a:off x="7641895" y="4215313"/>
              <a:ext cx="4292600" cy="1871646"/>
            </a:xfrm>
            <a:prstGeom prst="rect">
              <a:avLst/>
            </a:prstGeom>
          </p:spPr>
        </p:pic>
        <p:sp>
          <p:nvSpPr>
            <p:cNvPr id="8" name="テキスト ボックス 7">
              <a:extLst>
                <a:ext uri="{FF2B5EF4-FFF2-40B4-BE49-F238E27FC236}">
                  <a16:creationId xmlns:a16="http://schemas.microsoft.com/office/drawing/2014/main" id="{455C48FC-A9AE-3291-F1A2-DA6C6CA25663}"/>
                </a:ext>
              </a:extLst>
            </p:cNvPr>
            <p:cNvSpPr txBox="1"/>
            <p:nvPr/>
          </p:nvSpPr>
          <p:spPr>
            <a:xfrm>
              <a:off x="7831932" y="507206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13" name="テキスト ボックス 12">
              <a:extLst>
                <a:ext uri="{FF2B5EF4-FFF2-40B4-BE49-F238E27FC236}">
                  <a16:creationId xmlns:a16="http://schemas.microsoft.com/office/drawing/2014/main" id="{3BA36D6D-8FB4-907B-A285-0E8D69086587}"/>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14" name="テキスト ボックス 13">
              <a:extLst>
                <a:ext uri="{FF2B5EF4-FFF2-40B4-BE49-F238E27FC236}">
                  <a16:creationId xmlns:a16="http://schemas.microsoft.com/office/drawing/2014/main" id="{E1BD84E9-60A9-C2DA-8CAC-CB64FED714D6}"/>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15" name="テキスト ボックス 14">
              <a:extLst>
                <a:ext uri="{FF2B5EF4-FFF2-40B4-BE49-F238E27FC236}">
                  <a16:creationId xmlns:a16="http://schemas.microsoft.com/office/drawing/2014/main" id="{D9192D18-6E6F-12B2-25A4-7B412CBE8520}"/>
                </a:ext>
              </a:extLst>
            </p:cNvPr>
            <p:cNvSpPr txBox="1"/>
            <p:nvPr/>
          </p:nvSpPr>
          <p:spPr>
            <a:xfrm>
              <a:off x="8423837"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17" name="テキスト ボックス 16">
              <a:extLst>
                <a:ext uri="{FF2B5EF4-FFF2-40B4-BE49-F238E27FC236}">
                  <a16:creationId xmlns:a16="http://schemas.microsoft.com/office/drawing/2014/main" id="{3C292358-180D-B592-D522-F643D061EA28}"/>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19" name="テキスト ボックス 18">
              <a:extLst>
                <a:ext uri="{FF2B5EF4-FFF2-40B4-BE49-F238E27FC236}">
                  <a16:creationId xmlns:a16="http://schemas.microsoft.com/office/drawing/2014/main" id="{9E7EBA0F-7942-1350-8AD6-C8DD6061B8D3}"/>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99ED443-8CF9-2942-740E-FD885F902C69}"/>
                  </a:ext>
                </a:extLst>
              </p:cNvPr>
              <p:cNvSpPr txBox="1"/>
              <p:nvPr/>
            </p:nvSpPr>
            <p:spPr>
              <a:xfrm>
                <a:off x="7983207" y="5986642"/>
                <a:ext cx="3609975" cy="307777"/>
              </a:xfrm>
              <a:prstGeom prst="rect">
                <a:avLst/>
              </a:prstGeom>
              <a:noFill/>
            </p:spPr>
            <p:txBody>
              <a:bodyPr wrap="square" rtlCol="0">
                <a:spAutoFit/>
              </a:bodyPr>
              <a:lstStyle/>
              <a:p>
                <a:pPr algn="ctr"/>
                <a:r>
                  <a:rPr lang="en-US" altLang="ja-JP" sz="1400" dirty="0">
                    <a:latin typeface="メイリオ" panose="020B0604030504040204" pitchFamily="50" charset="-128"/>
                    <a:ea typeface="メイリオ" panose="020B0604030504040204" pitchFamily="50" charset="-128"/>
                  </a:rPr>
                  <a:t>DAG</a:t>
                </a:r>
                <a:r>
                  <a:rPr kumimoji="1" lang="ja-JP" altLang="en-US" sz="1400" dirty="0">
                    <a:latin typeface="メイリオ" panose="020B0604030504040204" pitchFamily="50" charset="-128"/>
                    <a:ea typeface="メイリオ" panose="020B0604030504040204" pitchFamily="50" charset="-128"/>
                  </a:rPr>
                  <a:t>：</a:t>
                </a: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𝐺</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20" name="テキスト ボックス 19">
                <a:extLst>
                  <a:ext uri="{FF2B5EF4-FFF2-40B4-BE49-F238E27FC236}">
                    <a16:creationId xmlns:a16="http://schemas.microsoft.com/office/drawing/2014/main" id="{399ED443-8CF9-2942-740E-FD885F902C69}"/>
                  </a:ext>
                </a:extLst>
              </p:cNvPr>
              <p:cNvSpPr txBox="1">
                <a:spLocks noRot="1" noChangeAspect="1" noMove="1" noResize="1" noEditPoints="1" noAdjustHandles="1" noChangeArrowheads="1" noChangeShapeType="1" noTextEdit="1"/>
              </p:cNvSpPr>
              <p:nvPr/>
            </p:nvSpPr>
            <p:spPr>
              <a:xfrm>
                <a:off x="7983207" y="5986642"/>
                <a:ext cx="3609975" cy="307777"/>
              </a:xfrm>
              <a:prstGeom prst="rect">
                <a:avLst/>
              </a:prstGeom>
              <a:blipFill>
                <a:blip r:embed="rId6"/>
                <a:stretch>
                  <a:fillRect t="-1961" b="-215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54682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592C3AEA-5791-FA83-8A57-FAE1817BCAD8}"/>
                  </a:ext>
                </a:extLst>
              </p:cNvPr>
              <p:cNvSpPr>
                <a:spLocks noGrp="1"/>
              </p:cNvSpPr>
              <p:nvPr>
                <p:ph type="title"/>
              </p:nvPr>
            </p:nvSpPr>
            <p:spPr/>
            <p:txBody>
              <a:bodyPr/>
              <a:lstStyle/>
              <a:p>
                <a:r>
                  <a:rPr lang="ja-JP" altLang="en-US" dirty="0"/>
                  <a:t>ヒストグラムの</a:t>
                </a:r>
                <a14:m>
                  <m:oMath xmlns:m="http://schemas.openxmlformats.org/officeDocument/2006/math">
                    <m:r>
                      <a:rPr lang="en-US" altLang="ja-JP" b="0" i="1" smtClean="0">
                        <a:latin typeface="Cambria Math" panose="02040503050406030204" pitchFamily="18" charset="0"/>
                      </a:rPr>
                      <m:t>𝑘</m:t>
                    </m:r>
                  </m:oMath>
                </a14:m>
                <a:r>
                  <a:rPr kumimoji="1" lang="ja-JP" altLang="en-US" dirty="0"/>
                  <a:t>ピーク近似：アルゴリズム</a:t>
                </a:r>
              </a:p>
            </p:txBody>
          </p:sp>
        </mc:Choice>
        <mc:Fallback xmlns="">
          <p:sp>
            <p:nvSpPr>
              <p:cNvPr id="2" name="タイトル 1">
                <a:extLst>
                  <a:ext uri="{FF2B5EF4-FFF2-40B4-BE49-F238E27FC236}">
                    <a16:creationId xmlns:a16="http://schemas.microsoft.com/office/drawing/2014/main" id="{592C3AEA-5791-FA83-8A57-FAE1817BCAD8}"/>
                  </a:ext>
                </a:extLst>
              </p:cNvPr>
              <p:cNvSpPr>
                <a:spLocks noGrp="1" noRot="1" noChangeAspect="1" noMove="1" noResize="1" noEditPoints="1" noAdjustHandles="1" noChangeArrowheads="1" noChangeShapeType="1" noTextEdit="1"/>
              </p:cNvSpPr>
              <p:nvPr>
                <p:ph type="title"/>
              </p:nvPr>
            </p:nvSpPr>
            <p:spPr>
              <a:blipFill>
                <a:blip r:embed="rId2"/>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E850F04-FE9D-217F-D244-E4B6C5C46A40}"/>
                  </a:ext>
                </a:extLst>
              </p:cNvPr>
              <p:cNvSpPr>
                <a:spLocks noGrp="1"/>
              </p:cNvSpPr>
              <p:nvPr>
                <p:ph idx="1"/>
              </p:nvPr>
            </p:nvSpPr>
            <p:spPr>
              <a:xfrm>
                <a:off x="530772" y="1135114"/>
                <a:ext cx="11130454" cy="5722885"/>
              </a:xfrm>
            </p:spPr>
            <p:txBody>
              <a:bodyPr/>
              <a:lstStyle/>
              <a:p>
                <a:r>
                  <a:rPr lang="ja-JP" altLang="en-US" dirty="0">
                    <a:solidFill>
                      <a:schemeClr val="bg1">
                        <a:lumMod val="75000"/>
                      </a:schemeClr>
                    </a:solidFill>
                  </a:rPr>
                  <a:t>入力ヒストグラム</a:t>
                </a:r>
                <a14:m>
                  <m:oMath xmlns:m="http://schemas.openxmlformats.org/officeDocument/2006/math">
                    <m:r>
                      <a:rPr lang="en-US" altLang="ja-JP" i="1">
                        <a:solidFill>
                          <a:schemeClr val="bg1">
                            <a:lumMod val="75000"/>
                          </a:schemeClr>
                        </a:solidFill>
                        <a:latin typeface="Cambria Math" panose="02040503050406030204" pitchFamily="18" charset="0"/>
                      </a:rPr>
                      <m:t>𝑓</m:t>
                    </m:r>
                  </m:oMath>
                </a14:m>
                <a:r>
                  <a:rPr lang="ja-JP" altLang="en-US" dirty="0">
                    <a:solidFill>
                      <a:schemeClr val="bg1">
                        <a:lumMod val="75000"/>
                      </a:schemeClr>
                    </a:solidFill>
                  </a:rPr>
                  <a:t>の極小値を抽出</a:t>
                </a:r>
                <a:endParaRPr lang="en-US" altLang="ja-JP" dirty="0">
                  <a:solidFill>
                    <a:schemeClr val="bg1">
                      <a:lumMod val="75000"/>
                    </a:schemeClr>
                  </a:solidFill>
                </a:endParaRPr>
              </a:p>
              <a:p>
                <a:pPr lvl="1"/>
                <a:r>
                  <a:rPr lang="ja-JP" altLang="en-US" dirty="0">
                    <a:solidFill>
                      <a:schemeClr val="bg1">
                        <a:lumMod val="75000"/>
                      </a:schemeClr>
                    </a:solidFill>
                  </a:rPr>
                  <a:t>リスト</a:t>
                </a:r>
                <a14:m>
                  <m:oMath xmlns:m="http://schemas.openxmlformats.org/officeDocument/2006/math">
                    <m:r>
                      <a:rPr lang="en-US" altLang="ja-JP" b="0" i="0"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𝑀𝐼𝑁</m:t>
                    </m:r>
                    <m:r>
                      <a:rPr lang="en-US" altLang="ja-JP" b="0" i="1" smtClean="0">
                        <a:solidFill>
                          <a:schemeClr val="bg1">
                            <a:lumMod val="75000"/>
                          </a:schemeClr>
                        </a:solidFill>
                        <a:latin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0</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𝐼𝑛𝑑𝑒𝑥</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𝑜𝑓</m:t>
                    </m:r>
                    <m:r>
                      <a:rPr lang="ja-JP" altLang="en-US" i="1">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𝑚𝑖𝑛</m:t>
                    </m:r>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𝑛</m:t>
                    </m:r>
                    <m:r>
                      <a:rPr lang="en-US" altLang="ja-JP" b="0" i="1" smtClean="0">
                        <a:solidFill>
                          <a:schemeClr val="bg1">
                            <a:lumMod val="75000"/>
                          </a:schemeClr>
                        </a:solidFill>
                        <a:latin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1</m:t>
                    </m:r>
                    <m:r>
                      <a:rPr lang="en-US" altLang="ja-JP" b="0" i="1" smtClean="0">
                        <a:solidFill>
                          <a:schemeClr val="bg1">
                            <a:lumMod val="75000"/>
                          </a:schemeClr>
                        </a:solidFill>
                        <a:latin typeface="Cambria Math" panose="02040503050406030204" pitchFamily="18" charset="0"/>
                      </a:rPr>
                      <m:t>]</m:t>
                    </m:r>
                  </m:oMath>
                </a14:m>
                <a:r>
                  <a:rPr lang="ja-JP" altLang="en-US" dirty="0">
                    <a:solidFill>
                      <a:schemeClr val="bg1">
                        <a:lumMod val="75000"/>
                      </a:schemeClr>
                    </a:solidFill>
                  </a:rPr>
                  <a:t> を作成</a:t>
                </a:r>
                <a:endParaRPr lang="en-US" altLang="ja-JP" dirty="0">
                  <a:solidFill>
                    <a:schemeClr val="bg1">
                      <a:lumMod val="75000"/>
                    </a:schemeClr>
                  </a:solidFill>
                </a:endParaRPr>
              </a:p>
              <a:p>
                <a:pPr lvl="1"/>
                <a:r>
                  <a:rPr lang="ja-JP" altLang="en-US" dirty="0">
                    <a:solidFill>
                      <a:schemeClr val="bg1">
                        <a:lumMod val="75000"/>
                      </a:schemeClr>
                    </a:solidFill>
                  </a:rPr>
                  <a:t>サイズは</a:t>
                </a:r>
                <a14:m>
                  <m:oMath xmlns:m="http://schemas.openxmlformats.org/officeDocument/2006/math">
                    <m:r>
                      <a:rPr lang="en-US" altLang="ja-JP" b="0" i="1" smtClean="0">
                        <a:solidFill>
                          <a:schemeClr val="bg1">
                            <a:lumMod val="75000"/>
                          </a:schemeClr>
                        </a:solidFill>
                        <a:latin typeface="Cambria Math" panose="02040503050406030204" pitchFamily="18" charset="0"/>
                      </a:rPr>
                      <m:t>𝑚</m:t>
                    </m:r>
                  </m:oMath>
                </a14:m>
                <a:r>
                  <a:rPr lang="ja-JP" altLang="en-US" dirty="0">
                    <a:solidFill>
                      <a:schemeClr val="bg1">
                        <a:lumMod val="75000"/>
                      </a:schemeClr>
                    </a:solidFill>
                  </a:rPr>
                  <a:t>とする</a:t>
                </a:r>
                <a:endParaRPr lang="en-US" altLang="ja-JP" dirty="0">
                  <a:solidFill>
                    <a:schemeClr val="bg1">
                      <a:lumMod val="75000"/>
                    </a:schemeClr>
                  </a:solidFill>
                </a:endParaRPr>
              </a:p>
              <a:p>
                <a:r>
                  <a:rPr lang="ja-JP" altLang="en-US" dirty="0">
                    <a:solidFill>
                      <a:schemeClr val="bg1">
                        <a:lumMod val="75000"/>
                      </a:schemeClr>
                    </a:solidFill>
                  </a:rPr>
                  <a:t>極小値間の単峰近似ヒストグラムを計算</a:t>
                </a:r>
                <a:endParaRPr lang="en-US" altLang="ja-JP" dirty="0">
                  <a:solidFill>
                    <a:schemeClr val="bg1">
                      <a:lumMod val="75000"/>
                    </a:schemeClr>
                  </a:solidFill>
                </a:endParaRPr>
              </a:p>
              <a:p>
                <a:pPr lvl="1"/>
                <a14:m>
                  <m:oMath xmlns:m="http://schemas.openxmlformats.org/officeDocument/2006/math">
                    <m:sSub>
                      <m:sSubPr>
                        <m:ctrlPr>
                          <a:rPr lang="en-US" altLang="ja-JP" i="1" smtClean="0">
                            <a:solidFill>
                              <a:schemeClr val="bg1">
                                <a:lumMod val="75000"/>
                              </a:schemeClr>
                            </a:solidFill>
                            <a:latin typeface="Cambria Math" panose="02040503050406030204" pitchFamily="18" charset="0"/>
                          </a:rPr>
                        </m:ctrlPr>
                      </m:sSubPr>
                      <m:e>
                        <m:r>
                          <a:rPr lang="ja-JP" altLang="en-US" i="1">
                            <a:solidFill>
                              <a:schemeClr val="bg1">
                                <a:lumMod val="75000"/>
                              </a:schemeClr>
                            </a:solidFill>
                            <a:latin typeface="Cambria Math" panose="02040503050406030204" pitchFamily="18" charset="0"/>
                          </a:rPr>
                          <m:t>𝜑</m:t>
                        </m:r>
                      </m:e>
                      <m: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𝑖</m:t>
                            </m:r>
                          </m:sub>
                        </m:sSub>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𝑀𝐼𝑁</m:t>
                            </m:r>
                          </m:e>
                          <m:sub>
                            <m:r>
                              <a:rPr lang="en-US" altLang="ja-JP" b="0" i="1" smtClean="0">
                                <a:solidFill>
                                  <a:schemeClr val="bg1">
                                    <a:lumMod val="75000"/>
                                  </a:schemeClr>
                                </a:solidFill>
                                <a:latin typeface="Cambria Math" panose="02040503050406030204" pitchFamily="18" charset="0"/>
                              </a:rPr>
                              <m:t>𝑗</m:t>
                            </m:r>
                          </m:sub>
                        </m:sSub>
                      </m:sub>
                    </m:sSub>
                    <m:r>
                      <a:rPr lang="en-US" altLang="ja-JP" b="0" i="1" smtClean="0">
                        <a:solidFill>
                          <a:schemeClr val="bg1">
                            <a:lumMod val="75000"/>
                          </a:schemeClr>
                        </a:solidFill>
                        <a:latin typeface="Cambria Math" panose="02040503050406030204" pitchFamily="18" charset="0"/>
                      </a:rPr>
                      <m:t> (</m:t>
                    </m:r>
                    <m:r>
                      <a:rPr lang="en-US" altLang="ja-JP" b="0" i="1" smtClean="0">
                        <a:solidFill>
                          <a:schemeClr val="bg1">
                            <a:lumMod val="75000"/>
                          </a:schemeClr>
                        </a:solidFill>
                        <a:latin typeface="Cambria Math" panose="02040503050406030204" pitchFamily="18" charset="0"/>
                      </a:rPr>
                      <m:t>0</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𝑖</m:t>
                    </m:r>
                    <m:r>
                      <a:rPr lang="en-US" altLang="ja-JP" b="0" i="1" smtClean="0">
                        <a:solidFill>
                          <a:schemeClr val="bg1">
                            <a:lumMod val="75000"/>
                          </a:schemeClr>
                        </a:solidFill>
                        <a:latin typeface="Cambria Math" panose="02040503050406030204" pitchFamily="18" charset="0"/>
                        <a:ea typeface="Cambria Math" panose="02040503050406030204" pitchFamily="18" charset="0"/>
                      </a:rPr>
                      <m:t>&lt;</m:t>
                    </m:r>
                    <m:r>
                      <a:rPr lang="en-US" altLang="ja-JP" b="0" i="1" smtClean="0">
                        <a:solidFill>
                          <a:schemeClr val="bg1">
                            <a:lumMod val="75000"/>
                          </a:schemeClr>
                        </a:solidFill>
                        <a:latin typeface="Cambria Math" panose="02040503050406030204" pitchFamily="18" charset="0"/>
                      </a:rPr>
                      <m:t>𝑗</m:t>
                    </m:r>
                    <m:r>
                      <a:rPr lang="en-US" altLang="ja-JP" b="0" i="1" smtClean="0">
                        <a:solidFill>
                          <a:schemeClr val="bg1">
                            <a:lumMod val="75000"/>
                          </a:schemeClr>
                        </a:solidFill>
                        <a:latin typeface="Cambria Math" panose="02040503050406030204" pitchFamily="18" charset="0"/>
                        <a:ea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𝑚</m:t>
                    </m:r>
                    <m:r>
                      <a:rPr lang="en-US" altLang="ja-JP" b="0" i="1" smtClean="0">
                        <a:solidFill>
                          <a:schemeClr val="bg1">
                            <a:lumMod val="75000"/>
                          </a:schemeClr>
                        </a:solidFill>
                        <a:latin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1</m:t>
                    </m:r>
                    <m:r>
                      <a:rPr lang="en-US" altLang="ja-JP" b="0" i="1" smtClean="0">
                        <a:solidFill>
                          <a:schemeClr val="bg1">
                            <a:lumMod val="75000"/>
                          </a:schemeClr>
                        </a:solidFill>
                        <a:latin typeface="Cambria Math" panose="02040503050406030204" pitchFamily="18" charset="0"/>
                      </a:rPr>
                      <m:t>)</m:t>
                    </m:r>
                  </m:oMath>
                </a14:m>
                <a:endParaRPr lang="en-US" altLang="ja-JP" dirty="0">
                  <a:solidFill>
                    <a:schemeClr val="bg1">
                      <a:lumMod val="75000"/>
                    </a:schemeClr>
                  </a:solidFill>
                </a:endParaRPr>
              </a:p>
              <a:p>
                <a:pPr lvl="1"/>
                <a:r>
                  <a:rPr lang="ja-JP" altLang="en-US" dirty="0">
                    <a:solidFill>
                      <a:schemeClr val="bg1">
                        <a:lumMod val="75000"/>
                      </a:schemeClr>
                    </a:solidFill>
                  </a:rPr>
                  <a:t>単峰近似の線形時間アルゴリズムを用いる</a:t>
                </a:r>
                <a:endParaRPr lang="en-US" altLang="ja-JP" dirty="0">
                  <a:solidFill>
                    <a:schemeClr val="bg1">
                      <a:lumMod val="75000"/>
                    </a:schemeClr>
                  </a:solidFill>
                </a:endParaRPr>
              </a:p>
              <a:p>
                <a14:m>
                  <m:oMath xmlns:m="http://schemas.openxmlformats.org/officeDocument/2006/math">
                    <m:r>
                      <a:rPr lang="en-US" altLang="ja-JP" b="0" i="1" smtClean="0">
                        <a:solidFill>
                          <a:schemeClr val="bg1">
                            <a:lumMod val="75000"/>
                          </a:schemeClr>
                        </a:solidFill>
                        <a:latin typeface="Cambria Math" panose="02040503050406030204" pitchFamily="18" charset="0"/>
                      </a:rPr>
                      <m:t>𝑀𝐼𝑁</m:t>
                    </m:r>
                  </m:oMath>
                </a14:m>
                <a:r>
                  <a:rPr lang="ja-JP" altLang="en-US" dirty="0">
                    <a:solidFill>
                      <a:schemeClr val="bg1">
                        <a:lumMod val="75000"/>
                      </a:schemeClr>
                    </a:solidFill>
                  </a:rPr>
                  <a:t>をノードとする全結合，有向非閉路グラフ</a:t>
                </a:r>
                <a14:m>
                  <m:oMath xmlns:m="http://schemas.openxmlformats.org/officeDocument/2006/math">
                    <m:r>
                      <a:rPr lang="en-US" altLang="ja-JP" b="0" i="1" smtClean="0">
                        <a:solidFill>
                          <a:schemeClr val="bg1">
                            <a:lumMod val="75000"/>
                          </a:schemeClr>
                        </a:solidFill>
                        <a:latin typeface="Cambria Math" panose="02040503050406030204" pitchFamily="18" charset="0"/>
                      </a:rPr>
                      <m:t>𝐺</m:t>
                    </m:r>
                  </m:oMath>
                </a14:m>
                <a:r>
                  <a:rPr lang="ja-JP" altLang="en-US" dirty="0">
                    <a:solidFill>
                      <a:schemeClr val="bg1">
                        <a:lumMod val="75000"/>
                      </a:schemeClr>
                    </a:solidFill>
                  </a:rPr>
                  <a:t>を作成する</a:t>
                </a:r>
                <a:endParaRPr lang="en-US" altLang="ja-JP" dirty="0">
                  <a:solidFill>
                    <a:schemeClr val="bg1">
                      <a:lumMod val="75000"/>
                    </a:schemeClr>
                  </a:solidFill>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nary>
                      <m:naryPr>
                        <m:chr m:val="∑"/>
                        <m:limLoc m:val="subSup"/>
                        <m:ctrlPr>
                          <a:rPr lang="en-US" altLang="ja-JP" i="1">
                            <a:solidFill>
                              <a:schemeClr val="bg1">
                                <a:lumMod val="75000"/>
                              </a:schemeClr>
                            </a:solidFill>
                            <a:latin typeface="Cambria Math" panose="02040503050406030204" pitchFamily="18" charset="0"/>
                          </a:rPr>
                        </m:ctrlPr>
                      </m:naryPr>
                      <m:sub>
                        <m:r>
                          <a:rPr lang="en-US" altLang="ja-JP" i="1">
                            <a:solidFill>
                              <a:schemeClr val="bg1">
                                <a:lumMod val="75000"/>
                              </a:schemeClr>
                            </a:solidFill>
                            <a:latin typeface="Cambria Math" panose="02040503050406030204" pitchFamily="18" charset="0"/>
                          </a:rPr>
                          <m:t>𝑖</m:t>
                        </m:r>
                      </m:sub>
                      <m:sup>
                        <m:r>
                          <a:rPr lang="en-US" altLang="ja-JP" i="1">
                            <a:solidFill>
                              <a:schemeClr val="bg1">
                                <a:lumMod val="75000"/>
                              </a:schemeClr>
                            </a:solidFill>
                            <a:latin typeface="Cambria Math" panose="02040503050406030204" pitchFamily="18" charset="0"/>
                          </a:rPr>
                          <m:t>𝑗</m:t>
                        </m:r>
                      </m:sup>
                      <m:e>
                        <m:f>
                          <m:fPr>
                            <m:ctrlPr>
                              <a:rPr lang="en-US" altLang="ja-JP" i="1">
                                <a:solidFill>
                                  <a:schemeClr val="bg1">
                                    <a:lumMod val="75000"/>
                                  </a:schemeClr>
                                </a:solidFill>
                                <a:latin typeface="Cambria Math" panose="02040503050406030204" pitchFamily="18" charset="0"/>
                              </a:rPr>
                            </m:ctrlPr>
                          </m:fPr>
                          <m:num>
                            <m:sSup>
                              <m:sSupPr>
                                <m:ctrlPr>
                                  <a:rPr lang="en-US" altLang="ja-JP" i="1">
                                    <a:solidFill>
                                      <a:schemeClr val="bg1">
                                        <a:lumMod val="75000"/>
                                      </a:schemeClr>
                                    </a:solidFill>
                                    <a:latin typeface="Cambria Math" panose="02040503050406030204" pitchFamily="18" charset="0"/>
                                  </a:rPr>
                                </m:ctrlPr>
                              </m:sSupPr>
                              <m:e>
                                <m:d>
                                  <m:dPr>
                                    <m:begChr m:val="|"/>
                                    <m:endChr m:val="|"/>
                                    <m:ctrlPr>
                                      <a:rPr lang="en-US" altLang="ja-JP" i="1" smtClean="0">
                                        <a:solidFill>
                                          <a:schemeClr val="bg1">
                                            <a:lumMod val="75000"/>
                                          </a:schemeClr>
                                        </a:solidFill>
                                        <a:latin typeface="Cambria Math" panose="02040503050406030204" pitchFamily="18" charset="0"/>
                                      </a:rPr>
                                    </m:ctrlPr>
                                  </m:dPr>
                                  <m:e>
                                    <m:sSub>
                                      <m:sSubPr>
                                        <m:ctrlPr>
                                          <a:rPr lang="en-US" altLang="ja-JP" i="1" smtClean="0">
                                            <a:solidFill>
                                              <a:schemeClr val="bg1">
                                                <a:lumMod val="75000"/>
                                              </a:schemeClr>
                                            </a:solidFill>
                                            <a:latin typeface="Cambria Math" panose="02040503050406030204" pitchFamily="18" charset="0"/>
                                          </a:rPr>
                                        </m:ctrlPr>
                                      </m:sSubPr>
                                      <m:e>
                                        <m:r>
                                          <a:rPr lang="en-US" altLang="ja-JP" b="0" i="1" smtClean="0">
                                            <a:solidFill>
                                              <a:schemeClr val="bg1">
                                                <a:lumMod val="75000"/>
                                              </a:schemeClr>
                                            </a:solidFill>
                                            <a:latin typeface="Cambria Math" panose="02040503050406030204" pitchFamily="18" charset="0"/>
                                          </a:rPr>
                                          <m:t>𝑓</m:t>
                                        </m:r>
                                      </m:e>
                                      <m:sub>
                                        <m:r>
                                          <a:rPr lang="en-US" altLang="ja-JP" b="0" i="1" smtClean="0">
                                            <a:solidFill>
                                              <a:schemeClr val="bg1">
                                                <a:lumMod val="75000"/>
                                              </a:schemeClr>
                                            </a:solidFill>
                                            <a:latin typeface="Cambria Math" panose="02040503050406030204" pitchFamily="18" charset="0"/>
                                          </a:rPr>
                                          <m:t>𝑖</m:t>
                                        </m:r>
                                        <m:r>
                                          <a:rPr lang="en-US" altLang="ja-JP" b="0" i="1" smtClean="0">
                                            <a:solidFill>
                                              <a:schemeClr val="bg1">
                                                <a:lumMod val="75000"/>
                                              </a:schemeClr>
                                            </a:solidFill>
                                            <a:latin typeface="Cambria Math" panose="02040503050406030204" pitchFamily="18" charset="0"/>
                                          </a:rPr>
                                          <m:t>,</m:t>
                                        </m:r>
                                        <m:r>
                                          <a:rPr lang="en-US" altLang="ja-JP" b="0" i="1" smtClean="0">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smtClean="0">
                                            <a:solidFill>
                                              <a:schemeClr val="bg1">
                                                <a:lumMod val="75000"/>
                                              </a:schemeClr>
                                            </a:solidFill>
                                            <a:latin typeface="Cambria Math" panose="02040503050406030204" pitchFamily="18" charset="0"/>
                                            <a:ea typeface="Cambria Math" panose="02040503050406030204" pitchFamily="18" charset="0"/>
                                          </a:rPr>
                                          <m:t>𝜑</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e>
                              <m:sup>
                                <m:r>
                                  <a:rPr lang="en-US" altLang="ja-JP" i="1">
                                    <a:solidFill>
                                      <a:schemeClr val="bg1">
                                        <a:lumMod val="75000"/>
                                      </a:schemeClr>
                                    </a:solidFill>
                                    <a:latin typeface="Cambria Math" panose="02040503050406030204" pitchFamily="18" charset="0"/>
                                  </a:rPr>
                                  <m:t>2</m:t>
                                </m:r>
                              </m:sup>
                            </m:sSup>
                          </m:num>
                          <m:den>
                            <m:d>
                              <m:dPr>
                                <m:begChr m:val="|"/>
                                <m:endChr m:val="|"/>
                                <m:ctrlPr>
                                  <a:rPr lang="en-US" altLang="ja-JP" i="1">
                                    <a:solidFill>
                                      <a:schemeClr val="bg1">
                                        <a:lumMod val="75000"/>
                                      </a:schemeClr>
                                    </a:solidFill>
                                    <a:latin typeface="Cambria Math" panose="02040503050406030204" pitchFamily="18" charset="0"/>
                                  </a:rPr>
                                </m:ctrlPr>
                              </m:dPr>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𝑓</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d>
                          </m:den>
                        </m:f>
                      </m:e>
                    </m:nary>
                    <m:r>
                      <a:rPr lang="ja-JP" altLang="en-US" i="1">
                        <a:solidFill>
                          <a:schemeClr val="bg1">
                            <a:lumMod val="75000"/>
                          </a:schemeClr>
                        </a:solidFill>
                        <a:latin typeface="Cambria Math" panose="02040503050406030204" pitchFamily="18" charset="0"/>
                      </a:rPr>
                      <m:t> </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rPr>
                      <m:t>𝑚</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1</m:t>
                    </m:r>
                    <m:r>
                      <a:rPr lang="en-US" altLang="ja-JP" i="1">
                        <a:solidFill>
                          <a:schemeClr val="bg1">
                            <a:lumMod val="75000"/>
                          </a:schemeClr>
                        </a:solidFill>
                        <a:latin typeface="Cambria Math" panose="02040503050406030204" pitchFamily="18" charset="0"/>
                      </a:rPr>
                      <m:t>)</m:t>
                    </m:r>
                  </m:oMath>
                </a14:m>
                <a:endParaRPr lang="en-US" altLang="ja-JP" i="1" dirty="0">
                  <a:solidFill>
                    <a:schemeClr val="bg1">
                      <a:lumMod val="75000"/>
                    </a:schemeClr>
                  </a:solidFill>
                  <a:latin typeface="Cambria Math" panose="02040503050406030204" pitchFamily="18" charset="0"/>
                </a:endParaRPr>
              </a:p>
              <a:p>
                <a14:m>
                  <m:oMath xmlns:m="http://schemas.openxmlformats.org/officeDocument/2006/math">
                    <m:r>
                      <a:rPr lang="en-US" altLang="ja-JP" b="0" i="1" smtClean="0">
                        <a:solidFill>
                          <a:schemeClr val="bg1">
                            <a:lumMod val="75000"/>
                          </a:schemeClr>
                        </a:solidFill>
                        <a:latin typeface="Cambria Math" panose="02040503050406030204" pitchFamily="18" charset="0"/>
                      </a:rPr>
                      <m:t>𝑘</m:t>
                    </m:r>
                  </m:oMath>
                </a14:m>
                <a:r>
                  <a:rPr lang="ja-JP" altLang="en-US" i="1" dirty="0">
                    <a:solidFill>
                      <a:schemeClr val="bg1">
                        <a:lumMod val="75000"/>
                      </a:schemeClr>
                    </a:solidFill>
                    <a:latin typeface="Cambria Math" panose="02040503050406030204" pitchFamily="18" charset="0"/>
                  </a:rPr>
                  <a:t>リンク最短経路を動的計画法を用いて探索する</a:t>
                </a:r>
                <a:endParaRPr lang="en-US" altLang="ja-JP" i="1" dirty="0">
                  <a:solidFill>
                    <a:schemeClr val="bg1">
                      <a:lumMod val="75000"/>
                    </a:schemeClr>
                  </a:solidFill>
                  <a:latin typeface="Cambria Math" panose="02040503050406030204" pitchFamily="18" charset="0"/>
                </a:endParaRPr>
              </a:p>
              <a:p>
                <a:pPr lvl="1"/>
                <a14:m>
                  <m:oMath xmlns:m="http://schemas.openxmlformats.org/officeDocument/2006/math">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r>
                      <a:rPr lang="en-US" altLang="ja-JP" i="1">
                        <a:solidFill>
                          <a:schemeClr val="bg1">
                            <a:lumMod val="75000"/>
                          </a:schemeClr>
                        </a:solidFill>
                        <a:latin typeface="Cambria Math" panose="02040503050406030204" pitchFamily="18" charset="0"/>
                      </a:rPr>
                      <m:t>=</m:t>
                    </m:r>
                    <m:func>
                      <m:funcPr>
                        <m:ctrlPr>
                          <a:rPr lang="en-US" altLang="ja-JP" i="1">
                            <a:solidFill>
                              <a:schemeClr val="bg1">
                                <a:lumMod val="75000"/>
                              </a:schemeClr>
                            </a:solidFill>
                            <a:latin typeface="Cambria Math" panose="02040503050406030204" pitchFamily="18" charset="0"/>
                          </a:rPr>
                        </m:ctrlPr>
                      </m:funcPr>
                      <m:fName>
                        <m:limLow>
                          <m:limLowPr>
                            <m:ctrlPr>
                              <a:rPr lang="en-US" altLang="ja-JP" i="1">
                                <a:solidFill>
                                  <a:schemeClr val="bg1">
                                    <a:lumMod val="75000"/>
                                  </a:schemeClr>
                                </a:solidFill>
                                <a:latin typeface="Cambria Math" panose="02040503050406030204" pitchFamily="18" charset="0"/>
                              </a:rPr>
                            </m:ctrlPr>
                          </m:limLowPr>
                          <m:e>
                            <m:r>
                              <m:rPr>
                                <m:sty m:val="p"/>
                              </m:rPr>
                              <a:rPr lang="en-US" altLang="ja-JP">
                                <a:solidFill>
                                  <a:schemeClr val="bg1">
                                    <a:lumMod val="75000"/>
                                  </a:schemeClr>
                                </a:solidFill>
                                <a:latin typeface="Cambria Math" panose="02040503050406030204" pitchFamily="18" charset="0"/>
                              </a:rPr>
                              <m:t>min</m:t>
                            </m:r>
                          </m:e>
                          <m:lim>
                            <m:r>
                              <a:rPr lang="en-US" altLang="ja-JP" i="1">
                                <a:solidFill>
                                  <a:schemeClr val="bg1">
                                    <a:lumMod val="75000"/>
                                  </a:schemeClr>
                                </a:solidFill>
                                <a:latin typeface="Cambria Math" panose="02040503050406030204" pitchFamily="18" charset="0"/>
                              </a:rPr>
                              <m:t>0</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ea typeface="Cambria Math" panose="02040503050406030204" pitchFamily="18" charset="0"/>
                              </a:rPr>
                              <m:t>𝑖</m:t>
                            </m:r>
                            <m:r>
                              <a:rPr lang="en-US" altLang="ja-JP" i="1">
                                <a:solidFill>
                                  <a:schemeClr val="bg1">
                                    <a:lumMod val="75000"/>
                                  </a:schemeClr>
                                </a:solidFill>
                                <a:latin typeface="Cambria Math" panose="02040503050406030204" pitchFamily="18" charset="0"/>
                                <a:ea typeface="Cambria Math" panose="02040503050406030204" pitchFamily="18" charset="0"/>
                              </a:rPr>
                              <m:t>&lt;</m:t>
                            </m:r>
                            <m:r>
                              <a:rPr lang="en-US" altLang="ja-JP" i="1">
                                <a:solidFill>
                                  <a:schemeClr val="bg1">
                                    <a:lumMod val="75000"/>
                                  </a:schemeClr>
                                </a:solidFill>
                                <a:latin typeface="Cambria Math" panose="02040503050406030204" pitchFamily="18" charset="0"/>
                                <a:ea typeface="Cambria Math" panose="02040503050406030204" pitchFamily="18" charset="0"/>
                              </a:rPr>
                              <m:t>𝑗</m:t>
                            </m:r>
                            <m:r>
                              <a:rPr lang="en-US" altLang="ja-JP" i="1">
                                <a:solidFill>
                                  <a:schemeClr val="bg1">
                                    <a:lumMod val="75000"/>
                                  </a:schemeClr>
                                </a:solidFill>
                                <a:latin typeface="Cambria Math" panose="02040503050406030204" pitchFamily="18" charset="0"/>
                                <a:ea typeface="Cambria Math" panose="02040503050406030204" pitchFamily="18" charset="0"/>
                              </a:rPr>
                              <m:t>−</m:t>
                            </m:r>
                            <m:r>
                              <a:rPr lang="en-US" altLang="ja-JP" i="1">
                                <a:solidFill>
                                  <a:schemeClr val="bg1">
                                    <a:lumMod val="75000"/>
                                  </a:schemeClr>
                                </a:solidFill>
                                <a:latin typeface="Cambria Math" panose="02040503050406030204" pitchFamily="18" charset="0"/>
                                <a:ea typeface="Cambria Math" panose="02040503050406030204" pitchFamily="18" charset="0"/>
                              </a:rPr>
                              <m:t>1</m:t>
                            </m:r>
                          </m:lim>
                        </m:limLow>
                      </m:fName>
                      <m:e>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𝑑𝑝</m:t>
                            </m:r>
                          </m:e>
                          <m:sub>
                            <m:r>
                              <a:rPr lang="en-US" altLang="ja-JP" i="1">
                                <a:solidFill>
                                  <a:schemeClr val="bg1">
                                    <a:lumMod val="75000"/>
                                  </a:schemeClr>
                                </a:solidFill>
                                <a:latin typeface="Cambria Math" panose="02040503050406030204" pitchFamily="18" charset="0"/>
                              </a:rPr>
                              <m:t>𝑘</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1</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𝑖</m:t>
                            </m:r>
                          </m:sub>
                        </m:sSub>
                        <m:r>
                          <a:rPr lang="en-US" altLang="ja-JP" i="1">
                            <a:solidFill>
                              <a:schemeClr val="bg1">
                                <a:lumMod val="75000"/>
                              </a:schemeClr>
                            </a:solidFill>
                            <a:latin typeface="Cambria Math" panose="02040503050406030204" pitchFamily="18" charset="0"/>
                          </a:rPr>
                          <m:t>+</m:t>
                        </m:r>
                        <m:sSub>
                          <m:sSubPr>
                            <m:ctrlPr>
                              <a:rPr lang="en-US" altLang="ja-JP" i="1">
                                <a:solidFill>
                                  <a:schemeClr val="bg1">
                                    <a:lumMod val="75000"/>
                                  </a:schemeClr>
                                </a:solidFill>
                                <a:latin typeface="Cambria Math" panose="02040503050406030204" pitchFamily="18" charset="0"/>
                              </a:rPr>
                            </m:ctrlPr>
                          </m:sSubPr>
                          <m:e>
                            <m:r>
                              <a:rPr lang="en-US" altLang="ja-JP" i="1">
                                <a:solidFill>
                                  <a:schemeClr val="bg1">
                                    <a:lumMod val="75000"/>
                                  </a:schemeClr>
                                </a:solidFill>
                                <a:latin typeface="Cambria Math" panose="02040503050406030204" pitchFamily="18" charset="0"/>
                              </a:rPr>
                              <m:t>𝑤</m:t>
                            </m:r>
                          </m:e>
                          <m:sub>
                            <m:r>
                              <a:rPr lang="en-US" altLang="ja-JP" i="1">
                                <a:solidFill>
                                  <a:schemeClr val="bg1">
                                    <a:lumMod val="75000"/>
                                  </a:schemeClr>
                                </a:solidFill>
                                <a:latin typeface="Cambria Math" panose="02040503050406030204" pitchFamily="18" charset="0"/>
                              </a:rPr>
                              <m:t>𝑖</m:t>
                            </m:r>
                            <m:r>
                              <a:rPr lang="en-US" altLang="ja-JP" i="1">
                                <a:solidFill>
                                  <a:schemeClr val="bg1">
                                    <a:lumMod val="75000"/>
                                  </a:schemeClr>
                                </a:solidFill>
                                <a:latin typeface="Cambria Math" panose="02040503050406030204" pitchFamily="18" charset="0"/>
                              </a:rPr>
                              <m:t>,</m:t>
                            </m:r>
                            <m:r>
                              <a:rPr lang="en-US" altLang="ja-JP" i="1">
                                <a:solidFill>
                                  <a:schemeClr val="bg1">
                                    <a:lumMod val="75000"/>
                                  </a:schemeClr>
                                </a:solidFill>
                                <a:latin typeface="Cambria Math" panose="02040503050406030204" pitchFamily="18" charset="0"/>
                              </a:rPr>
                              <m:t>𝑗</m:t>
                            </m:r>
                          </m:sub>
                        </m:sSub>
                      </m:e>
                    </m:func>
                  </m:oMath>
                </a14:m>
                <a:endParaRPr lang="en-US" altLang="ja-JP" dirty="0">
                  <a:solidFill>
                    <a:schemeClr val="bg1">
                      <a:lumMod val="75000"/>
                    </a:schemeClr>
                  </a:solidFill>
                </a:endParaRPr>
              </a:p>
              <a:p>
                <a:pPr lvl="1"/>
                <a:r>
                  <a:rPr lang="ja-JP" altLang="en-US" dirty="0">
                    <a:solidFill>
                      <a:schemeClr val="tx1"/>
                    </a:solidFill>
                  </a:rPr>
                  <a:t>パス</a:t>
                </a:r>
                <a14:m>
                  <m:oMath xmlns:m="http://schemas.openxmlformats.org/officeDocument/2006/math">
                    <m:r>
                      <a:rPr lang="en-US" altLang="ja-JP" b="0" i="1" smtClean="0">
                        <a:solidFill>
                          <a:schemeClr val="tx1"/>
                        </a:solidFill>
                        <a:latin typeface="Cambria Math" panose="02040503050406030204" pitchFamily="18" charset="0"/>
                      </a:rPr>
                      <m:t>𝑃</m:t>
                    </m:r>
                  </m:oMath>
                </a14:m>
                <a:r>
                  <a:rPr lang="ja-JP" altLang="en-US" dirty="0">
                    <a:solidFill>
                      <a:schemeClr val="tx1"/>
                    </a:solidFill>
                  </a:rPr>
                  <a:t>を保存</a:t>
                </a:r>
                <a:endParaRPr lang="en-US" altLang="ja-JP" dirty="0">
                  <a:solidFill>
                    <a:schemeClr val="tx1"/>
                  </a:solidFill>
                </a:endParaRPr>
              </a:p>
              <a:p>
                <a:r>
                  <a:rPr lang="ja-JP" altLang="en-US" dirty="0"/>
                  <a:t>単峰近似ヒストグラム</a:t>
                </a:r>
                <a14:m>
                  <m:oMath xmlns:m="http://schemas.openxmlformats.org/officeDocument/2006/math">
                    <m:sSub>
                      <m:sSubPr>
                        <m:ctrlPr>
                          <a:rPr lang="en-US" altLang="ja-JP" i="1" smtClean="0">
                            <a:latin typeface="Cambria Math" panose="02040503050406030204" pitchFamily="18" charset="0"/>
                          </a:rPr>
                        </m:ctrlPr>
                      </m:sSubPr>
                      <m:e>
                        <m:r>
                          <a:rPr lang="ja-JP" altLang="en-US" i="1" smtClean="0">
                            <a:latin typeface="Cambria Math" panose="02040503050406030204" pitchFamily="18" charset="0"/>
                          </a:rPr>
                          <m:t>𝜑</m:t>
                        </m:r>
                      </m:e>
                      <m: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𝑖</m:t>
                            </m:r>
                          </m:sub>
                        </m:sSub>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𝑃</m:t>
                            </m:r>
                          </m:e>
                          <m:sub>
                            <m:r>
                              <a:rPr lang="en-US" altLang="ja-JP" b="0" i="1" smtClean="0">
                                <a:latin typeface="Cambria Math" panose="02040503050406030204" pitchFamily="18" charset="0"/>
                              </a:rPr>
                              <m:t>𝑗</m:t>
                            </m:r>
                          </m:sub>
                        </m:sSub>
                      </m:sub>
                    </m:sSub>
                    <m:r>
                      <a:rPr lang="en-US" altLang="ja-JP" b="0" i="1" smtClean="0">
                        <a:latin typeface="Cambria Math" panose="02040503050406030204" pitchFamily="18" charset="0"/>
                      </a:rPr>
                      <m:t> (</m:t>
                    </m:r>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b="0" i="1" smtClean="0">
                        <a:latin typeface="Cambria Math" panose="02040503050406030204" pitchFamily="18" charset="0"/>
                      </a:rPr>
                      <m:t>)</m:t>
                    </m:r>
                  </m:oMath>
                </a14:m>
                <a:r>
                  <a:rPr lang="ja-JP" altLang="en-US" dirty="0"/>
                  <a:t>を計算し，結合</a:t>
                </a:r>
                <a:endParaRPr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CE850F04-FE9D-217F-D244-E4B6C5C46A40}"/>
                  </a:ext>
                </a:extLst>
              </p:cNvPr>
              <p:cNvSpPr>
                <a:spLocks noGrp="1" noRot="1" noChangeAspect="1" noMove="1" noResize="1" noEditPoints="1" noAdjustHandles="1" noChangeArrowheads="1" noChangeShapeType="1" noTextEdit="1"/>
              </p:cNvSpPr>
              <p:nvPr>
                <p:ph idx="1"/>
              </p:nvPr>
            </p:nvSpPr>
            <p:spPr>
              <a:xfrm>
                <a:off x="530772" y="1135114"/>
                <a:ext cx="11130454" cy="5722885"/>
              </a:xfrm>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96F3E6E-392D-1A0F-C2B3-99E763E0795D}"/>
              </a:ext>
            </a:extLst>
          </p:cNvPr>
          <p:cNvSpPr>
            <a:spLocks noGrp="1"/>
          </p:cNvSpPr>
          <p:nvPr>
            <p:ph type="dt" sz="half" idx="10"/>
          </p:nvPr>
        </p:nvSpPr>
        <p:spPr/>
        <p:txBody>
          <a:bodyPr/>
          <a:lstStyle/>
          <a:p>
            <a:fld id="{6640F728-DF18-4DAC-A06C-3683EFB58C52}"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5E060A2F-2E14-CABF-08E9-BC28089029EA}"/>
              </a:ext>
            </a:extLst>
          </p:cNvPr>
          <p:cNvSpPr>
            <a:spLocks noGrp="1"/>
          </p:cNvSpPr>
          <p:nvPr>
            <p:ph type="ftr" sz="quarter" idx="11"/>
          </p:nvPr>
        </p:nvSpPr>
        <p:spPr/>
        <p:txBody>
          <a:bodyPr/>
          <a:lstStyle/>
          <a:p>
            <a:r>
              <a:rPr lang="en-US" altLang="ja-JP"/>
              <a:t>FIT 2022</a:t>
            </a:r>
            <a:endParaRPr lang="ja-JP" altLang="en-US" dirty="0"/>
          </a:p>
        </p:txBody>
      </p:sp>
      <p:sp>
        <p:nvSpPr>
          <p:cNvPr id="6" name="スライド番号プレースホルダー 5">
            <a:extLst>
              <a:ext uri="{FF2B5EF4-FFF2-40B4-BE49-F238E27FC236}">
                <a16:creationId xmlns:a16="http://schemas.microsoft.com/office/drawing/2014/main" id="{A9984736-5A0C-2897-9392-D23A93C67786}"/>
              </a:ext>
            </a:extLst>
          </p:cNvPr>
          <p:cNvSpPr>
            <a:spLocks noGrp="1"/>
          </p:cNvSpPr>
          <p:nvPr>
            <p:ph type="sldNum" sz="quarter" idx="12"/>
          </p:nvPr>
        </p:nvSpPr>
        <p:spPr/>
        <p:txBody>
          <a:bodyPr/>
          <a:lstStyle/>
          <a:p>
            <a:r>
              <a:rPr lang="en-US" altLang="ja-JP" dirty="0"/>
              <a:t>20</a:t>
            </a:r>
            <a:endParaRPr kumimoji="1" lang="ja-JP" altLang="en-US" dirty="0"/>
          </a:p>
        </p:txBody>
      </p:sp>
      <p:pic>
        <p:nvPicPr>
          <p:cNvPr id="11" name="図 10">
            <a:extLst>
              <a:ext uri="{FF2B5EF4-FFF2-40B4-BE49-F238E27FC236}">
                <a16:creationId xmlns:a16="http://schemas.microsoft.com/office/drawing/2014/main" id="{B3C035B6-85BC-DF81-D4F3-BA3A3E1A520E}"/>
              </a:ext>
            </a:extLst>
          </p:cNvPr>
          <p:cNvPicPr>
            <a:picLocks noChangeAspect="1"/>
          </p:cNvPicPr>
          <p:nvPr/>
        </p:nvPicPr>
        <p:blipFill>
          <a:blip r:embed="rId4"/>
          <a:stretch>
            <a:fillRect/>
          </a:stretch>
        </p:blipFill>
        <p:spPr>
          <a:xfrm>
            <a:off x="8329623" y="3690723"/>
            <a:ext cx="3317491" cy="2639724"/>
          </a:xfrm>
          <a:prstGeom prst="rect">
            <a:avLst/>
          </a:prstGeom>
        </p:spPr>
      </p:pic>
      <p:pic>
        <p:nvPicPr>
          <p:cNvPr id="8" name="図 7" descr="ダイアグラム, 概略図&#10;&#10;自動的に生成された説明">
            <a:extLst>
              <a:ext uri="{FF2B5EF4-FFF2-40B4-BE49-F238E27FC236}">
                <a16:creationId xmlns:a16="http://schemas.microsoft.com/office/drawing/2014/main" id="{DA1834B5-A6BC-12D0-3420-FB91632CE390}"/>
              </a:ext>
            </a:extLst>
          </p:cNvPr>
          <p:cNvPicPr>
            <a:picLocks noChangeAspect="1"/>
          </p:cNvPicPr>
          <p:nvPr/>
        </p:nvPicPr>
        <p:blipFill rotWithShape="1">
          <a:blip r:embed="rId5"/>
          <a:srcRect l="3382"/>
          <a:stretch/>
        </p:blipFill>
        <p:spPr>
          <a:xfrm>
            <a:off x="7632215" y="1196642"/>
            <a:ext cx="4457247" cy="1825183"/>
          </a:xfrm>
          <a:prstGeom prst="rect">
            <a:avLst/>
          </a:prstGeom>
        </p:spPr>
      </p:pic>
      <p:grpSp>
        <p:nvGrpSpPr>
          <p:cNvPr id="12" name="グループ化 11">
            <a:extLst>
              <a:ext uri="{FF2B5EF4-FFF2-40B4-BE49-F238E27FC236}">
                <a16:creationId xmlns:a16="http://schemas.microsoft.com/office/drawing/2014/main" id="{CCCAC49B-9D9A-0FC4-DE11-066460F9CAE7}"/>
              </a:ext>
            </a:extLst>
          </p:cNvPr>
          <p:cNvGrpSpPr/>
          <p:nvPr/>
        </p:nvGrpSpPr>
        <p:grpSpPr>
          <a:xfrm>
            <a:off x="7803357" y="2071690"/>
            <a:ext cx="4108021" cy="348078"/>
            <a:chOff x="7803357" y="5081590"/>
            <a:chExt cx="4108021" cy="348078"/>
          </a:xfrm>
        </p:grpSpPr>
        <p:sp>
          <p:nvSpPr>
            <p:cNvPr id="14" name="テキスト ボックス 13">
              <a:extLst>
                <a:ext uri="{FF2B5EF4-FFF2-40B4-BE49-F238E27FC236}">
                  <a16:creationId xmlns:a16="http://schemas.microsoft.com/office/drawing/2014/main" id="{33C9489E-A0CC-2B53-3DF9-93AA54BC26B3}"/>
                </a:ext>
              </a:extLst>
            </p:cNvPr>
            <p:cNvSpPr txBox="1"/>
            <p:nvPr/>
          </p:nvSpPr>
          <p:spPr>
            <a:xfrm>
              <a:off x="7803357" y="509111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15" name="テキスト ボックス 14">
              <a:extLst>
                <a:ext uri="{FF2B5EF4-FFF2-40B4-BE49-F238E27FC236}">
                  <a16:creationId xmlns:a16="http://schemas.microsoft.com/office/drawing/2014/main" id="{E2FDF46B-B38A-A27F-167C-0A8A63A66FC0}"/>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17" name="テキスト ボックス 16">
              <a:extLst>
                <a:ext uri="{FF2B5EF4-FFF2-40B4-BE49-F238E27FC236}">
                  <a16:creationId xmlns:a16="http://schemas.microsoft.com/office/drawing/2014/main" id="{4A7F0AA1-43FB-5832-611F-FAB813F13DE0}"/>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20" name="テキスト ボックス 19">
              <a:extLst>
                <a:ext uri="{FF2B5EF4-FFF2-40B4-BE49-F238E27FC236}">
                  <a16:creationId xmlns:a16="http://schemas.microsoft.com/office/drawing/2014/main" id="{7066E3AC-DF3E-924E-2A90-6E01C7CFE876}"/>
                </a:ext>
              </a:extLst>
            </p:cNvPr>
            <p:cNvSpPr txBox="1"/>
            <p:nvPr/>
          </p:nvSpPr>
          <p:spPr>
            <a:xfrm>
              <a:off x="8414312"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21" name="テキスト ボックス 20">
              <a:extLst>
                <a:ext uri="{FF2B5EF4-FFF2-40B4-BE49-F238E27FC236}">
                  <a16:creationId xmlns:a16="http://schemas.microsoft.com/office/drawing/2014/main" id="{B92FF64A-51B6-2D27-018D-54EEAF5D8198}"/>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22" name="テキスト ボックス 21">
              <a:extLst>
                <a:ext uri="{FF2B5EF4-FFF2-40B4-BE49-F238E27FC236}">
                  <a16:creationId xmlns:a16="http://schemas.microsoft.com/office/drawing/2014/main" id="{935AB766-E26A-F897-4983-35FADBC1BF4B}"/>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mc:AlternateContent xmlns:mc="http://schemas.openxmlformats.org/markup-compatibility/2006" xmlns:a14="http://schemas.microsoft.com/office/drawing/2010/main">
        <mc:Choice Requires="a14">
          <p:sp>
            <p:nvSpPr>
              <p:cNvPr id="23" name="テキスト ボックス 22">
                <a:extLst>
                  <a:ext uri="{FF2B5EF4-FFF2-40B4-BE49-F238E27FC236}">
                    <a16:creationId xmlns:a16="http://schemas.microsoft.com/office/drawing/2014/main" id="{08CD38D3-46BC-9CC6-457C-98C2B59EF480}"/>
                  </a:ext>
                </a:extLst>
              </p:cNvPr>
              <p:cNvSpPr txBox="1"/>
              <p:nvPr/>
            </p:nvSpPr>
            <p:spPr>
              <a:xfrm>
                <a:off x="7983207" y="2976742"/>
                <a:ext cx="3609975" cy="307777"/>
              </a:xfrm>
              <a:prstGeom prst="rect">
                <a:avLst/>
              </a:prstGeom>
              <a:noFill/>
            </p:spPr>
            <p:txBody>
              <a:bodyPr wrap="square" rtlCol="0">
                <a:spAutoFit/>
              </a:bodyPr>
              <a:lstStyle/>
              <a:p>
                <a:pPr algn="ctr"/>
                <a:r>
                  <a:rPr lang="en-US" altLang="ja-JP" sz="1400" dirty="0">
                    <a:latin typeface="メイリオ" panose="020B0604030504040204" pitchFamily="50" charset="-128"/>
                    <a:ea typeface="メイリオ" panose="020B0604030504040204" pitchFamily="50" charset="-128"/>
                  </a:rPr>
                  <a:t>DAG</a:t>
                </a:r>
                <a:r>
                  <a:rPr kumimoji="1" lang="ja-JP" altLang="en-US" sz="1400" dirty="0">
                    <a:latin typeface="メイリオ" panose="020B0604030504040204" pitchFamily="50" charset="-128"/>
                    <a:ea typeface="メイリオ" panose="020B0604030504040204" pitchFamily="50" charset="-128"/>
                  </a:rPr>
                  <a:t>：</a:t>
                </a: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𝐺</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23" name="テキスト ボックス 22">
                <a:extLst>
                  <a:ext uri="{FF2B5EF4-FFF2-40B4-BE49-F238E27FC236}">
                    <a16:creationId xmlns:a16="http://schemas.microsoft.com/office/drawing/2014/main" id="{08CD38D3-46BC-9CC6-457C-98C2B59EF480}"/>
                  </a:ext>
                </a:extLst>
              </p:cNvPr>
              <p:cNvSpPr txBox="1">
                <a:spLocks noRot="1" noChangeAspect="1" noMove="1" noResize="1" noEditPoints="1" noAdjustHandles="1" noChangeArrowheads="1" noChangeShapeType="1" noTextEdit="1"/>
              </p:cNvSpPr>
              <p:nvPr/>
            </p:nvSpPr>
            <p:spPr>
              <a:xfrm>
                <a:off x="7983207" y="2976742"/>
                <a:ext cx="3609975" cy="307777"/>
              </a:xfrm>
              <a:prstGeom prst="rect">
                <a:avLst/>
              </a:prstGeom>
              <a:blipFill>
                <a:blip r:embed="rId6"/>
                <a:stretch>
                  <a:fillRect b="-21569"/>
                </a:stretch>
              </a:blipFill>
            </p:spPr>
            <p:txBody>
              <a:bodyPr/>
              <a:lstStyle/>
              <a:p>
                <a:r>
                  <a:rPr lang="ja-JP" altLang="en-US">
                    <a:noFill/>
                  </a:rPr>
                  <a:t> </a:t>
                </a:r>
              </a:p>
            </p:txBody>
          </p:sp>
        </mc:Fallback>
      </mc:AlternateContent>
      <p:sp>
        <p:nvSpPr>
          <p:cNvPr id="24" name="矢印: 下 23">
            <a:extLst>
              <a:ext uri="{FF2B5EF4-FFF2-40B4-BE49-F238E27FC236}">
                <a16:creationId xmlns:a16="http://schemas.microsoft.com/office/drawing/2014/main" id="{5DA1CBB2-B589-5937-9C1C-860FA867B2D5}"/>
              </a:ext>
            </a:extLst>
          </p:cNvPr>
          <p:cNvSpPr/>
          <p:nvPr/>
        </p:nvSpPr>
        <p:spPr>
          <a:xfrm>
            <a:off x="9889417" y="3306786"/>
            <a:ext cx="448664" cy="36512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CAF9D0D4-3133-3244-D69B-E1F7D2906837}"/>
              </a:ext>
            </a:extLst>
          </p:cNvPr>
          <p:cNvSpPr txBox="1"/>
          <p:nvPr/>
        </p:nvSpPr>
        <p:spPr>
          <a:xfrm>
            <a:off x="5652654" y="2992582"/>
            <a:ext cx="65" cy="276999"/>
          </a:xfrm>
          <a:prstGeom prst="rect">
            <a:avLst/>
          </a:prstGeom>
          <a:noFill/>
        </p:spPr>
        <p:txBody>
          <a:bodyPr wrap="none" lIns="0" tIns="0" rIns="0" bIns="0" rtlCol="0">
            <a:spAutoFit/>
          </a:bodyPr>
          <a:lstStyle/>
          <a:p>
            <a:endParaRPr kumimoji="1" lang="ja-JP" altLang="en-US"/>
          </a:p>
        </p:txBody>
      </p:sp>
    </p:spTree>
    <p:extLst>
      <p:ext uri="{BB962C8B-B14F-4D97-AF65-F5344CB8AC3E}">
        <p14:creationId xmlns:p14="http://schemas.microsoft.com/office/powerpoint/2010/main" val="1887389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40C8856-44E6-5CF9-BD39-904319C035A1}"/>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m:t>最適ピラミッド問題</m:t>
                          </m:r>
                          <m:r>
                            <m:rPr>
                              <m:nor/>
                            </m:rPr>
                            <a:rPr lang="en-US" altLang="ja-JP" dirty="0"/>
                            <m:t>(</m:t>
                          </m:r>
                          <m:r>
                            <m:rPr>
                              <m:nor/>
                            </m:rPr>
                            <a:rPr lang="ja-JP" altLang="en-US"/>
                            <m:t>２次元</m:t>
                          </m:r>
                          <m:r>
                            <m:rPr>
                              <m:nor/>
                            </m:rPr>
                            <a:rPr lang="en-US" altLang="ja-JP" dirty="0"/>
                            <m:t>)</m:t>
                          </m:r>
                        </m:e>
                        <m:sup>
                          <m:r>
                            <a:rPr kumimoji="1" lang="en-US" altLang="ja-JP" b="0" i="1" smtClean="0">
                              <a:latin typeface="Cambria Math" panose="02040503050406030204" pitchFamily="18" charset="0"/>
                            </a:rPr>
                            <m:t>[4]</m:t>
                          </m:r>
                        </m:sup>
                      </m:sSup>
                    </m:oMath>
                  </m:oMathPara>
                </a14:m>
                <a:endParaRPr kumimoji="1" lang="ja-JP" altLang="en-US"/>
              </a:p>
            </p:txBody>
          </p:sp>
        </mc:Choice>
        <mc:Fallback xmlns="">
          <p:sp>
            <p:nvSpPr>
              <p:cNvPr id="2" name="タイトル 1">
                <a:extLst>
                  <a:ext uri="{FF2B5EF4-FFF2-40B4-BE49-F238E27FC236}">
                    <a16:creationId xmlns:a16="http://schemas.microsoft.com/office/drawing/2014/main" id="{A40C8856-44E6-5CF9-BD39-904319C035A1}"/>
                  </a:ext>
                </a:extLst>
              </p:cNvPr>
              <p:cNvSpPr>
                <a:spLocks noGrp="1" noRot="1" noChangeAspect="1" noMove="1" noResize="1" noEditPoints="1" noAdjustHandles="1" noChangeArrowheads="1" noChangeShapeType="1" noTextEdit="1"/>
              </p:cNvSpPr>
              <p:nvPr>
                <p:ph type="title"/>
              </p:nvPr>
            </p:nvSpPr>
            <p:spPr>
              <a:blipFill>
                <a:blip r:embed="rId2"/>
                <a:stretch>
                  <a:fillRect l="-1025" b="-4688"/>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5047B65E-6D11-9330-2C0E-DF837E4AD2A7}"/>
              </a:ext>
            </a:extLst>
          </p:cNvPr>
          <p:cNvSpPr>
            <a:spLocks noGrp="1"/>
          </p:cNvSpPr>
          <p:nvPr>
            <p:ph idx="1"/>
          </p:nvPr>
        </p:nvSpPr>
        <p:spPr/>
        <p:txBody>
          <a:bodyPr/>
          <a:lstStyle/>
          <a:p>
            <a:r>
              <a:rPr kumimoji="1" lang="ja-JP" altLang="en-US"/>
              <a:t>グラフアルゴリズムを用い，２つ以上の</a:t>
            </a:r>
            <a:r>
              <a:rPr kumimoji="1" lang="en-US" altLang="ja-JP" dirty="0"/>
              <a:t>2 </a:t>
            </a:r>
            <a:r>
              <a:rPr kumimoji="1" lang="ja-JP" altLang="en-US"/>
              <a:t>つ以上の属性を持つ最適数値属性結合ルールと階層構造の数値属性結合ルールを与える．</a:t>
            </a:r>
            <a:endParaRPr kumimoji="1" lang="en-US" altLang="ja-JP" dirty="0"/>
          </a:p>
          <a:p>
            <a:pPr marL="0" indent="0">
              <a:buNone/>
            </a:pPr>
            <a:r>
              <a:rPr lang="ja-JP" altLang="en-US"/>
              <a:t>→ 領域として切り出さず，性質の良い関数として切り出しを行う．</a:t>
            </a:r>
            <a:endParaRPr lang="en-US" altLang="ja-JP" dirty="0"/>
          </a:p>
          <a:p>
            <a:pPr marL="0" indent="0">
              <a:buNone/>
            </a:pPr>
            <a:endParaRPr lang="en-US" altLang="ja-JP" dirty="0"/>
          </a:p>
        </p:txBody>
      </p:sp>
      <p:sp>
        <p:nvSpPr>
          <p:cNvPr id="4" name="日付プレースホルダー 3">
            <a:extLst>
              <a:ext uri="{FF2B5EF4-FFF2-40B4-BE49-F238E27FC236}">
                <a16:creationId xmlns:a16="http://schemas.microsoft.com/office/drawing/2014/main" id="{464D5AF1-5929-9CAA-533B-FE7A27EB9B34}"/>
              </a:ext>
            </a:extLst>
          </p:cNvPr>
          <p:cNvSpPr>
            <a:spLocks noGrp="1"/>
          </p:cNvSpPr>
          <p:nvPr>
            <p:ph type="dt" sz="half" idx="10"/>
          </p:nvPr>
        </p:nvSpPr>
        <p:spPr/>
        <p:txBody>
          <a:bodyPr/>
          <a:lstStyle/>
          <a:p>
            <a:fld id="{A8E5CE98-DF5E-4E70-8F48-EA131D2F3017}" type="datetime1">
              <a:rPr kumimoji="1" lang="ja-JP" altLang="en-US" smtClean="0"/>
              <a:t>2023/1/30</a:t>
            </a:fld>
            <a:endParaRPr kumimoji="1" lang="ja-JP" altLang="en-US"/>
          </a:p>
        </p:txBody>
      </p:sp>
      <p:sp>
        <p:nvSpPr>
          <p:cNvPr id="5" name="フッター プレースホルダー 4">
            <a:extLst>
              <a:ext uri="{FF2B5EF4-FFF2-40B4-BE49-F238E27FC236}">
                <a16:creationId xmlns:a16="http://schemas.microsoft.com/office/drawing/2014/main" id="{6E968C66-0A11-0F42-ECE3-23D90D706A48}"/>
              </a:ext>
            </a:extLst>
          </p:cNvPr>
          <p:cNvSpPr>
            <a:spLocks noGrp="1"/>
          </p:cNvSpPr>
          <p:nvPr>
            <p:ph type="ftr" sz="quarter" idx="11"/>
          </p:nvPr>
        </p:nvSpPr>
        <p:spPr/>
        <p:txBody>
          <a:bodyPr/>
          <a:lstStyle/>
          <a:p>
            <a:r>
              <a:rPr lang="zh-TW" altLang="en-US"/>
              <a:t>修士論文中間審査</a:t>
            </a:r>
            <a:endParaRPr lang="ja-JP" altLang="en-US"/>
          </a:p>
        </p:txBody>
      </p:sp>
      <p:sp>
        <p:nvSpPr>
          <p:cNvPr id="6" name="スライド番号プレースホルダー 5">
            <a:extLst>
              <a:ext uri="{FF2B5EF4-FFF2-40B4-BE49-F238E27FC236}">
                <a16:creationId xmlns:a16="http://schemas.microsoft.com/office/drawing/2014/main" id="{82D5625B-FBD7-7C93-913B-14E0ACA8889E}"/>
              </a:ext>
            </a:extLst>
          </p:cNvPr>
          <p:cNvSpPr>
            <a:spLocks noGrp="1"/>
          </p:cNvSpPr>
          <p:nvPr>
            <p:ph type="sldNum" sz="quarter" idx="12"/>
          </p:nvPr>
        </p:nvSpPr>
        <p:spPr/>
        <p:txBody>
          <a:bodyPr/>
          <a:lstStyle/>
          <a:p>
            <a:r>
              <a:rPr kumimoji="1" lang="en-US" altLang="ja-JP" dirty="0"/>
              <a:t>21</a:t>
            </a:r>
            <a:endParaRPr kumimoji="1" lang="ja-JP" altLang="en-US" dirty="0"/>
          </a:p>
        </p:txBody>
      </p:sp>
      <p:pic>
        <p:nvPicPr>
          <p:cNvPr id="8" name="図 7" descr="グラフィカル ユーザー インターフェイス&#10;&#10;自動的に生成された説明">
            <a:extLst>
              <a:ext uri="{FF2B5EF4-FFF2-40B4-BE49-F238E27FC236}">
                <a16:creationId xmlns:a16="http://schemas.microsoft.com/office/drawing/2014/main" id="{F815C0FE-FC8F-F9AD-78FB-311CC8601598}"/>
              </a:ext>
            </a:extLst>
          </p:cNvPr>
          <p:cNvPicPr>
            <a:picLocks noChangeAspect="1"/>
          </p:cNvPicPr>
          <p:nvPr/>
        </p:nvPicPr>
        <p:blipFill>
          <a:blip r:embed="rId3"/>
          <a:stretch>
            <a:fillRect/>
          </a:stretch>
        </p:blipFill>
        <p:spPr>
          <a:xfrm>
            <a:off x="7535430" y="2935218"/>
            <a:ext cx="4125795" cy="2772296"/>
          </a:xfrm>
          <a:prstGeom prst="rect">
            <a:avLst/>
          </a:prstGeom>
        </p:spPr>
      </p:pic>
      <p:sp>
        <p:nvSpPr>
          <p:cNvPr id="9" name="テキスト ボックス 8">
            <a:extLst>
              <a:ext uri="{FF2B5EF4-FFF2-40B4-BE49-F238E27FC236}">
                <a16:creationId xmlns:a16="http://schemas.microsoft.com/office/drawing/2014/main" id="{2AB65E14-F591-E7FC-D5FA-8ABD3534A550}"/>
              </a:ext>
            </a:extLst>
          </p:cNvPr>
          <p:cNvSpPr txBox="1"/>
          <p:nvPr/>
        </p:nvSpPr>
        <p:spPr>
          <a:xfrm>
            <a:off x="530771" y="5892592"/>
            <a:ext cx="11130454" cy="253916"/>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[5]</a:t>
            </a:r>
            <a:r>
              <a:rPr lang="ja-JP" altLang="en-US" sz="1050" b="0" i="0">
                <a:solidFill>
                  <a:srgbClr val="222222"/>
                </a:solidFill>
                <a:effectLst/>
                <a:latin typeface="Arial" panose="020B0604020202020204" pitchFamily="34" charset="0"/>
              </a:rPr>
              <a:t>全眞嬉</a:t>
            </a:r>
            <a:r>
              <a:rPr lang="en-US" altLang="ja-JP" sz="1050" b="0" i="0" dirty="0">
                <a:solidFill>
                  <a:srgbClr val="222222"/>
                </a:solidFill>
                <a:effectLst/>
                <a:latin typeface="Arial" panose="020B0604020202020204" pitchFamily="34" charset="0"/>
              </a:rPr>
              <a:t>, </a:t>
            </a:r>
            <a:r>
              <a:rPr lang="ja-JP" altLang="en-US" sz="1050" b="0" i="0">
                <a:solidFill>
                  <a:srgbClr val="222222"/>
                </a:solidFill>
                <a:effectLst/>
                <a:latin typeface="Arial" panose="020B0604020202020204" pitchFamily="34" charset="0"/>
              </a:rPr>
              <a:t>加藤直樹</a:t>
            </a:r>
            <a:r>
              <a:rPr lang="en-US" altLang="ja-JP" sz="1050" b="0" i="0" dirty="0">
                <a:solidFill>
                  <a:srgbClr val="222222"/>
                </a:solidFill>
                <a:effectLst/>
                <a:latin typeface="Arial" panose="020B0604020202020204" pitchFamily="34" charset="0"/>
              </a:rPr>
              <a:t>, </a:t>
            </a:r>
            <a:r>
              <a:rPr lang="en" altLang="ja-JP" sz="1050" b="0" i="0" dirty="0">
                <a:solidFill>
                  <a:srgbClr val="222222"/>
                </a:solidFill>
                <a:effectLst/>
                <a:latin typeface="Arial" panose="020B0604020202020204" pitchFamily="34" charset="0"/>
              </a:rPr>
              <a:t>and </a:t>
            </a:r>
            <a:r>
              <a:rPr lang="ja-JP" altLang="en-US" sz="1050" b="0" i="0">
                <a:solidFill>
                  <a:srgbClr val="222222"/>
                </a:solidFill>
                <a:effectLst/>
                <a:latin typeface="Arial" panose="020B0604020202020204" pitchFamily="34" charset="0"/>
              </a:rPr>
              <a:t>徳山豪</a:t>
            </a:r>
            <a:r>
              <a:rPr lang="en-US" altLang="ja-JP" sz="1050" b="0" i="0" dirty="0">
                <a:solidFill>
                  <a:srgbClr val="222222"/>
                </a:solidFill>
                <a:effectLst/>
                <a:latin typeface="Arial" panose="020B0604020202020204" pitchFamily="34" charset="0"/>
              </a:rPr>
              <a:t>. "</a:t>
            </a:r>
            <a:r>
              <a:rPr lang="ja-JP" altLang="en-US" sz="1050" b="0" i="0">
                <a:solidFill>
                  <a:srgbClr val="222222"/>
                </a:solidFill>
                <a:effectLst/>
                <a:latin typeface="Arial" panose="020B0604020202020204" pitchFamily="34" charset="0"/>
              </a:rPr>
              <a:t>高次元ピラミッドを用いた数値属性ルールの生成とデータマイニングへの応用</a:t>
            </a:r>
            <a:r>
              <a:rPr lang="en-US" altLang="ja-JP" sz="1050" b="0" i="0" dirty="0">
                <a:solidFill>
                  <a:srgbClr val="222222"/>
                </a:solidFill>
                <a:effectLst/>
                <a:latin typeface="Arial" panose="020B0604020202020204" pitchFamily="34" charset="0"/>
              </a:rPr>
              <a:t>." </a:t>
            </a:r>
            <a:r>
              <a:rPr lang="ja-JP" altLang="en-US" sz="1050" b="0" i="1">
                <a:solidFill>
                  <a:srgbClr val="222222"/>
                </a:solidFill>
                <a:effectLst/>
                <a:latin typeface="Arial" panose="020B0604020202020204" pitchFamily="34" charset="0"/>
              </a:rPr>
              <a:t>日本データベース学会 </a:t>
            </a:r>
            <a:r>
              <a:rPr lang="en" altLang="ja-JP" sz="1050" b="0" i="1" dirty="0">
                <a:solidFill>
                  <a:srgbClr val="222222"/>
                </a:solidFill>
                <a:effectLst/>
                <a:latin typeface="Arial" panose="020B0604020202020204" pitchFamily="34" charset="0"/>
              </a:rPr>
              <a:t>Letters</a:t>
            </a:r>
            <a:r>
              <a:rPr lang="en" altLang="ja-JP" sz="1050" b="0" i="0" dirty="0">
                <a:solidFill>
                  <a:srgbClr val="222222"/>
                </a:solidFill>
                <a:effectLst/>
                <a:latin typeface="Arial" panose="020B0604020202020204" pitchFamily="34" charset="0"/>
              </a:rPr>
              <a:t> 2 (2003): 83-86.</a:t>
            </a:r>
            <a:endParaRPr lang="en-US" altLang="ja-JP" sz="1050" dirty="0">
              <a:latin typeface="Times New Roman" panose="02020603050405020304" pitchFamily="18" charset="0"/>
              <a:cs typeface="Times New Roman" panose="02020603050405020304" pitchFamily="18" charset="0"/>
            </a:endParaRPr>
          </a:p>
        </p:txBody>
      </p:sp>
      <p:sp>
        <p:nvSpPr>
          <p:cNvPr id="10" name="コンテンツ プレースホルダー 2">
            <a:extLst>
              <a:ext uri="{FF2B5EF4-FFF2-40B4-BE49-F238E27FC236}">
                <a16:creationId xmlns:a16="http://schemas.microsoft.com/office/drawing/2014/main" id="{8BA55A4C-FA0E-801A-E313-61893864E7B1}"/>
              </a:ext>
            </a:extLst>
          </p:cNvPr>
          <p:cNvSpPr txBox="1">
            <a:spLocks/>
          </p:cNvSpPr>
          <p:nvPr/>
        </p:nvSpPr>
        <p:spPr>
          <a:xfrm>
            <a:off x="530771" y="2996847"/>
            <a:ext cx="6698704" cy="3394145"/>
          </a:xfrm>
          <a:prstGeom prst="rect">
            <a:avLst/>
          </a:prstGeom>
        </p:spPr>
        <p:txBody>
          <a:bodyPr vert="horz" lIns="91440" tIns="45720" rIns="91440" bIns="45720" rtlCol="0">
            <a:normAutofit/>
          </a:bodyPr>
          <a:lstStyle>
            <a:lvl1pPr marL="228600" indent="-228600" algn="l" defTabSz="914400" rtl="0" eaLnBrk="1" latinLnBrk="0" hangingPunct="1">
              <a:lnSpc>
                <a:spcPts val="2800"/>
              </a:lnSpc>
              <a:spcBef>
                <a:spcPts val="1000"/>
              </a:spcBef>
              <a:buFont typeface="Wingdings" pitchFamily="2" charset="2"/>
              <a:buChar char="n"/>
              <a:defRPr kumimoji="1" sz="2000" kern="1200">
                <a:solidFill>
                  <a:schemeClr val="tx1"/>
                </a:solidFill>
                <a:latin typeface="Meiryo" panose="020B0604030504040204" pitchFamily="34" charset="-128"/>
                <a:ea typeface="Meiryo" panose="020B0604030504040204" pitchFamily="34" charset="-128"/>
                <a:cs typeface="+mn-cs"/>
              </a:defRPr>
            </a:lvl1pPr>
            <a:lvl2pPr marL="800100" indent="-342900" algn="l" defTabSz="914400" rtl="0" eaLnBrk="1" latinLnBrk="0" hangingPunct="1">
              <a:lnSpc>
                <a:spcPts val="2800"/>
              </a:lnSpc>
              <a:spcBef>
                <a:spcPts val="500"/>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ts val="2800"/>
              </a:lnSpc>
              <a:spcBef>
                <a:spcPts val="50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ts val="28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ts val="28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動的計画法を用いており，多項式時間アルゴリズムが提案されている</a:t>
            </a:r>
          </a:p>
        </p:txBody>
      </p:sp>
    </p:spTree>
    <p:extLst>
      <p:ext uri="{BB962C8B-B14F-4D97-AF65-F5344CB8AC3E}">
        <p14:creationId xmlns:p14="http://schemas.microsoft.com/office/powerpoint/2010/main" val="3875695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dirty="0"/>
              <a:t>はじめに</a:t>
            </a:r>
            <a:r>
              <a:rPr lang="ja-JP" altLang="en-US" dirty="0"/>
              <a:t>：背景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p:txBody>
              <a:bodyPr>
                <a:normAutofit/>
              </a:bodyPr>
              <a:lstStyle/>
              <a:p>
                <a:r>
                  <a:rPr lang="ja-JP" altLang="en-US"/>
                  <a:t>実際の時系列</a:t>
                </a:r>
                <a:r>
                  <a:rPr lang="ja-JP" altLang="en-US" dirty="0"/>
                  <a:t>データ</a:t>
                </a:r>
                <a:r>
                  <a:rPr kumimoji="1" lang="ja-JP" altLang="en-US" dirty="0"/>
                  <a:t>は凹凸が激しい</a:t>
                </a:r>
                <a:endParaRPr kumimoji="1" lang="en-US" altLang="ja-JP" dirty="0"/>
              </a:p>
              <a:p>
                <a:pPr marL="0" indent="0">
                  <a:buNone/>
                </a:pPr>
                <a:r>
                  <a:rPr kumimoji="1" lang="ja-JP" altLang="en-US" dirty="0"/>
                  <a:t> </a:t>
                </a:r>
                <a:r>
                  <a:rPr kumimoji="1" lang="ja-JP" altLang="en-US"/>
                  <a:t>→ </a:t>
                </a:r>
                <a:r>
                  <a:rPr lang="ja-JP" altLang="en-US"/>
                  <a:t>最適に近似することが解析において重要</a:t>
                </a:r>
                <a:endParaRPr kumimoji="1" lang="en-US" altLang="ja-JP" dirty="0"/>
              </a:p>
              <a:p>
                <a14:m>
                  <m:oMath xmlns:m="http://schemas.openxmlformats.org/officeDocument/2006/math">
                    <m:sSup>
                      <m:sSupPr>
                        <m:ctrlPr>
                          <a:rPr lang="en-US" altLang="ja-JP" i="1" smtClean="0">
                            <a:latin typeface="Cambria Math" panose="02040503050406030204" pitchFamily="18" charset="0"/>
                          </a:rPr>
                        </m:ctrlPr>
                      </m:sSupPr>
                      <m:e>
                        <m:r>
                          <m:rPr>
                            <m:nor/>
                          </m:rPr>
                          <a:rPr lang="ja-JP" altLang="en-US" dirty="0"/>
                          <m:t>ヒストグラムのピーク</m:t>
                        </m:r>
                        <m:r>
                          <m:rPr>
                            <m:nor/>
                          </m:rPr>
                          <a:rPr lang="ja-JP" altLang="en-US" dirty="0"/>
                          <m:t>数最小化近似</m:t>
                        </m:r>
                        <m:r>
                          <m:rPr>
                            <m:nor/>
                          </m:rPr>
                          <a:rPr lang="ja-JP" altLang="en-US" dirty="0"/>
                          <m:t>アルゴリズム</m:t>
                        </m:r>
                        <m:r>
                          <m:rPr>
                            <m:nor/>
                          </m:rPr>
                          <a:rPr lang="en-US" altLang="ja-JP" dirty="0"/>
                          <m:t> </m:t>
                        </m:r>
                      </m:e>
                      <m:sup>
                        <m:r>
                          <a:rPr lang="en-US" altLang="ja-JP" b="0" i="1" smtClean="0">
                            <a:latin typeface="Cambria Math" panose="02040503050406030204" pitchFamily="18" charset="0"/>
                          </a:rPr>
                          <m:t>[</m:t>
                        </m:r>
                        <m:r>
                          <a:rPr lang="en-US" altLang="ja-JP" b="0" i="1" smtClean="0">
                            <a:latin typeface="Cambria Math" panose="02040503050406030204" pitchFamily="18" charset="0"/>
                          </a:rPr>
                          <m:t>1</m:t>
                        </m:r>
                        <m:r>
                          <a:rPr lang="en-US" altLang="ja-JP" b="0" i="1" smtClean="0">
                            <a:latin typeface="Cambria Math" panose="02040503050406030204" pitchFamily="18" charset="0"/>
                          </a:rPr>
                          <m:t>]</m:t>
                        </m:r>
                      </m:sup>
                    </m:sSup>
                  </m:oMath>
                </a14:m>
                <a:endParaRPr lang="en-US" altLang="ja-JP" dirty="0"/>
              </a:p>
              <a:p>
                <a:pPr lvl="1"/>
                <a:r>
                  <a:rPr lang="ja-JP" altLang="en-US" dirty="0"/>
                  <a:t>単峰部分毎の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⼆乗距離が閾値以下</a:t>
                </a:r>
                <a:endParaRPr lang="en-US" altLang="ja-JP" dirty="0"/>
              </a:p>
              <a:p>
                <a:pPr lvl="1"/>
                <a:r>
                  <a:rPr lang="ja-JP" altLang="en-US" dirty="0"/>
                  <a:t>単峰部分の数を最⼩化</a:t>
                </a:r>
                <a:endParaRPr lang="en" altLang="ja-JP" dirty="0"/>
              </a:p>
              <a:p>
                <a:pPr marL="0" indent="0">
                  <a:buNone/>
                </a:pPr>
                <a:endParaRPr lang="en" altLang="ja-JP" dirty="0"/>
              </a:p>
              <a:p>
                <a:endParaRPr lang="en-US" altLang="ja-JP" dirty="0"/>
              </a:p>
            </p:txBody>
          </p:sp>
        </mc:Choice>
        <mc:Fallback xmlns="">
          <p:sp>
            <p:nvSpPr>
              <p:cNvPr id="3" name="コンテンツ プレースホルダー 2">
                <a:extLst>
                  <a:ext uri="{FF2B5EF4-FFF2-40B4-BE49-F238E27FC236}">
                    <a16:creationId xmlns:a16="http://schemas.microsoft.com/office/drawing/2014/main" id="{CF0921C4-2222-1B27-7D89-8486161A8FB4}"/>
                  </a:ext>
                </a:extLst>
              </p:cNvPr>
              <p:cNvSpPr>
                <a:spLocks noGrp="1" noRot="1" noChangeAspect="1" noMove="1" noResize="1" noEditPoints="1" noAdjustHandles="1" noChangeArrowheads="1" noChangeShapeType="1" noTextEdit="1"/>
              </p:cNvSpPr>
              <p:nvPr>
                <p:ph idx="1"/>
              </p:nvPr>
            </p:nvSpPr>
            <p:spPr>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473F4A1-B521-07A9-E8AC-33A694DFB972}"/>
              </a:ext>
            </a:extLst>
          </p:cNvPr>
          <p:cNvSpPr>
            <a:spLocks noGrp="1"/>
          </p:cNvSpPr>
          <p:nvPr>
            <p:ph type="dt" sz="half" idx="10"/>
          </p:nvPr>
        </p:nvSpPr>
        <p:spPr/>
        <p:txBody>
          <a:bodyPr/>
          <a:lstStyle/>
          <a:p>
            <a:fld id="{A392FFEE-F5E1-46C1-B681-77842B2BF4EA}"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en-US" altLang="ja-JP"/>
              <a:t>FIT 2022</a:t>
            </a:r>
            <a:endParaRPr lang="ja-JP" altLang="en-US" dirty="0"/>
          </a:p>
        </p:txBody>
      </p:sp>
      <p:grpSp>
        <p:nvGrpSpPr>
          <p:cNvPr id="15" name="グループ化 14">
            <a:extLst>
              <a:ext uri="{FF2B5EF4-FFF2-40B4-BE49-F238E27FC236}">
                <a16:creationId xmlns:a16="http://schemas.microsoft.com/office/drawing/2014/main" id="{019BC664-8613-5FD7-9EB3-7102E2A1E057}"/>
              </a:ext>
            </a:extLst>
          </p:cNvPr>
          <p:cNvGrpSpPr/>
          <p:nvPr/>
        </p:nvGrpSpPr>
        <p:grpSpPr>
          <a:xfrm>
            <a:off x="6842928" y="1096789"/>
            <a:ext cx="5349065" cy="3605840"/>
            <a:chOff x="7735763" y="1032498"/>
            <a:chExt cx="4203425" cy="3051885"/>
          </a:xfrm>
        </p:grpSpPr>
        <p:sp>
          <p:nvSpPr>
            <p:cNvPr id="9" name="テキスト ボックス 8">
              <a:extLst>
                <a:ext uri="{FF2B5EF4-FFF2-40B4-BE49-F238E27FC236}">
                  <a16:creationId xmlns:a16="http://schemas.microsoft.com/office/drawing/2014/main" id="{8FBCFD8F-18BE-EA6C-13B9-E35E07044655}"/>
                </a:ext>
              </a:extLst>
            </p:cNvPr>
            <p:cNvSpPr txBox="1"/>
            <p:nvPr/>
          </p:nvSpPr>
          <p:spPr>
            <a:xfrm>
              <a:off x="8090498" y="3776606"/>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時系列データとピーク数最⼩化近似の例</a:t>
              </a:r>
              <a:endParaRPr kumimoji="1" lang="ja-JP" altLang="en-US" sz="1400" dirty="0">
                <a:latin typeface="メイリオ" panose="020B0604030504040204" pitchFamily="50" charset="-128"/>
                <a:ea typeface="メイリオ" panose="020B0604030504040204" pitchFamily="50" charset="-128"/>
              </a:endParaRPr>
            </a:p>
          </p:txBody>
        </p:sp>
        <p:pic>
          <p:nvPicPr>
            <p:cNvPr id="14" name="図 13" descr="グラフ, ヒストグラム&#10;&#10;自動的に生成された説明">
              <a:extLst>
                <a:ext uri="{FF2B5EF4-FFF2-40B4-BE49-F238E27FC236}">
                  <a16:creationId xmlns:a16="http://schemas.microsoft.com/office/drawing/2014/main" id="{BD7E0851-35C8-7797-90E3-8AFFDFD686EB}"/>
                </a:ext>
              </a:extLst>
            </p:cNvPr>
            <p:cNvPicPr>
              <a:picLocks noChangeAspect="1"/>
            </p:cNvPicPr>
            <p:nvPr/>
          </p:nvPicPr>
          <p:blipFill rotWithShape="1">
            <a:blip r:embed="rId4"/>
            <a:srcRect t="11805"/>
            <a:stretch/>
          </p:blipFill>
          <p:spPr>
            <a:xfrm>
              <a:off x="7735763" y="1032498"/>
              <a:ext cx="4203425" cy="2780388"/>
            </a:xfrm>
            <a:prstGeom prst="rect">
              <a:avLst/>
            </a:prstGeom>
          </p:spPr>
        </p:pic>
      </p:grpSp>
      <p:sp>
        <p:nvSpPr>
          <p:cNvPr id="37" name="正方形/長方形 36">
            <a:extLst>
              <a:ext uri="{FF2B5EF4-FFF2-40B4-BE49-F238E27FC236}">
                <a16:creationId xmlns:a16="http://schemas.microsoft.com/office/drawing/2014/main" id="{BB0F4662-2F50-29AA-68A7-7B0DD35EA89D}"/>
              </a:ext>
            </a:extLst>
          </p:cNvPr>
          <p:cNvSpPr/>
          <p:nvPr/>
        </p:nvSpPr>
        <p:spPr>
          <a:xfrm>
            <a:off x="600077" y="5578580"/>
            <a:ext cx="11061150" cy="415498"/>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p:txBody>
      </p:sp>
      <p:sp>
        <p:nvSpPr>
          <p:cNvPr id="8" name="スライド番号プレースホルダー 7">
            <a:extLst>
              <a:ext uri="{FF2B5EF4-FFF2-40B4-BE49-F238E27FC236}">
                <a16:creationId xmlns:a16="http://schemas.microsoft.com/office/drawing/2014/main" id="{F9D356A1-343E-C030-2558-147840BF459A}"/>
              </a:ext>
            </a:extLst>
          </p:cNvPr>
          <p:cNvSpPr>
            <a:spLocks noGrp="1"/>
          </p:cNvSpPr>
          <p:nvPr>
            <p:ph type="sldNum" sz="quarter" idx="12"/>
          </p:nvPr>
        </p:nvSpPr>
        <p:spPr/>
        <p:txBody>
          <a:bodyPr/>
          <a:lstStyle/>
          <a:p>
            <a:r>
              <a:rPr kumimoji="1" lang="en-US" altLang="ja-JP" dirty="0"/>
              <a:t>1</a:t>
            </a:r>
            <a:endParaRPr kumimoji="1" lang="ja-JP" altLang="en-US" dirty="0"/>
          </a:p>
        </p:txBody>
      </p:sp>
    </p:spTree>
    <p:extLst>
      <p:ext uri="{BB962C8B-B14F-4D97-AF65-F5344CB8AC3E}">
        <p14:creationId xmlns:p14="http://schemas.microsoft.com/office/powerpoint/2010/main" val="1379361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C1B43B7-D2DB-F14E-9B30-06D3223251D8}"/>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r>
                            <m:rPr>
                              <m:nor/>
                            </m:rPr>
                            <a:rPr lang="en-US" altLang="ja-JP" dirty="0"/>
                            <m:t>Contour</m:t>
                          </m:r>
                          <m:r>
                            <m:rPr>
                              <m:nor/>
                            </m:rPr>
                            <a:rPr lang="en-US" altLang="ja-JP" dirty="0"/>
                            <m:t> </m:t>
                          </m:r>
                          <m:r>
                            <m:rPr>
                              <m:nor/>
                            </m:rPr>
                            <a:rPr lang="en-US" altLang="ja-JP" dirty="0"/>
                            <m:t>Tree</m:t>
                          </m:r>
                        </m:e>
                        <m:sup>
                          <m:r>
                            <a:rPr kumimoji="1" lang="en-US" altLang="ja-JP" b="0" i="1" smtClean="0">
                              <a:latin typeface="Cambria Math" panose="02040503050406030204" pitchFamily="18" charset="0"/>
                            </a:rPr>
                            <m:t>[5]</m:t>
                          </m:r>
                        </m:sup>
                      </m:sSup>
                    </m:oMath>
                  </m:oMathPara>
                </a14:m>
                <a:endParaRPr kumimoji="1" lang="ja-JP" altLang="en-US" dirty="0"/>
              </a:p>
            </p:txBody>
          </p:sp>
        </mc:Choice>
        <mc:Fallback xmlns="">
          <p:sp>
            <p:nvSpPr>
              <p:cNvPr id="2" name="タイトル 1">
                <a:extLst>
                  <a:ext uri="{FF2B5EF4-FFF2-40B4-BE49-F238E27FC236}">
                    <a16:creationId xmlns:a16="http://schemas.microsoft.com/office/drawing/2014/main" id="{4C1B43B7-D2DB-F14E-9B30-06D3223251D8}"/>
                  </a:ext>
                </a:extLst>
              </p:cNvPr>
              <p:cNvSpPr>
                <a:spLocks noGrp="1" noRot="1" noChangeAspect="1" noMove="1" noResize="1" noEditPoints="1" noAdjustHandles="1" noChangeArrowheads="1" noChangeShapeType="1" noTextEdit="1"/>
              </p:cNvSpPr>
              <p:nvPr>
                <p:ph type="title"/>
              </p:nvPr>
            </p:nvSpPr>
            <p:spPr>
              <a:blipFill>
                <a:blip r:embed="rId2"/>
                <a:stretch>
                  <a:fillRect l="-797" t="-9375" b="-18750"/>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FE8794AA-55FE-EA41-8F05-0A6211BB2DAE}"/>
              </a:ext>
            </a:extLst>
          </p:cNvPr>
          <p:cNvSpPr>
            <a:spLocks noGrp="1"/>
          </p:cNvSpPr>
          <p:nvPr>
            <p:ph idx="1"/>
          </p:nvPr>
        </p:nvSpPr>
        <p:spPr/>
        <p:txBody>
          <a:bodyPr>
            <a:normAutofit/>
          </a:bodyPr>
          <a:lstStyle/>
          <a:p>
            <a:r>
              <a:rPr lang="ja-JP" altLang="en-US"/>
              <a:t>等値面の位相構造を表現する手法</a:t>
            </a:r>
            <a:endParaRPr lang="en-US" altLang="ja-JP" dirty="0"/>
          </a:p>
          <a:p>
            <a:pPr lvl="1"/>
            <a:r>
              <a:rPr lang="ja-JP" altLang="en-US"/>
              <a:t>等値面：多次元連続スカラ場にいおいて，ある場の値に対応する閉曲面</a:t>
            </a:r>
            <a:endParaRPr lang="en-US" altLang="ja-JP" dirty="0"/>
          </a:p>
          <a:p>
            <a:pPr marL="0" indent="0">
              <a:buNone/>
            </a:pPr>
            <a:r>
              <a:rPr lang="ja-JP" altLang="en-US"/>
              <a:t>［</a:t>
            </a:r>
            <a:r>
              <a:rPr lang="ja-JP" altLang="en-US" dirty="0"/>
              <a:t>定義 </a:t>
            </a:r>
            <a:r>
              <a:rPr lang="en-US" altLang="ja-JP" dirty="0"/>
              <a:t>1</a:t>
            </a:r>
            <a:r>
              <a:rPr lang="ja-JP" altLang="en-US" dirty="0"/>
              <a:t>］</a:t>
            </a:r>
            <a:endParaRPr lang="en-US" altLang="ja-JP" dirty="0"/>
          </a:p>
          <a:p>
            <a:pPr marL="457200" indent="-457200">
              <a:buFont typeface="+mj-lt"/>
              <a:buAutoNum type="arabicPeriod"/>
            </a:pPr>
            <a:r>
              <a:rPr lang="en-US" altLang="ja-JP" dirty="0"/>
              <a:t>CT </a:t>
            </a:r>
            <a:r>
              <a:rPr lang="ja-JP" altLang="en-US" dirty="0"/>
              <a:t>は節と枝をもつ木構造グラフである． </a:t>
            </a:r>
            <a:endParaRPr lang="en-US" altLang="ja-JP" dirty="0"/>
          </a:p>
          <a:p>
            <a:pPr marL="457200" indent="-457200">
              <a:buFont typeface="+mj-lt"/>
              <a:buAutoNum type="arabicPeriod"/>
            </a:pPr>
            <a:r>
              <a:rPr lang="en-US" altLang="ja-JP" dirty="0"/>
              <a:t>CT </a:t>
            </a:r>
            <a:r>
              <a:rPr lang="ja-JP" altLang="en-US" dirty="0"/>
              <a:t>の節は特異点及びこれを通過する等値面を 示す． </a:t>
            </a:r>
            <a:endParaRPr lang="en-US" altLang="ja-JP" dirty="0"/>
          </a:p>
          <a:p>
            <a:pPr marL="457200" indent="-457200">
              <a:buFont typeface="+mj-lt"/>
              <a:buAutoNum type="arabicPeriod"/>
            </a:pPr>
            <a:r>
              <a:rPr lang="en-US" altLang="ja-JP" dirty="0"/>
              <a:t>CT </a:t>
            </a:r>
            <a:r>
              <a:rPr lang="ja-JP" altLang="en-US" dirty="0"/>
              <a:t>の枝は節を結ぶ線分として</a:t>
            </a:r>
            <a:r>
              <a:rPr lang="ja-JP" altLang="en-US"/>
              <a:t>表現され２つの</a:t>
            </a:r>
            <a:r>
              <a:rPr lang="ja-JP" altLang="en-US" dirty="0"/>
              <a:t>節</a:t>
            </a:r>
            <a:r>
              <a:rPr lang="ja-JP" altLang="en-US"/>
              <a:t>により</a:t>
            </a:r>
            <a:endParaRPr lang="en-US" altLang="ja-JP" dirty="0"/>
          </a:p>
          <a:p>
            <a:pPr marL="0" indent="0">
              <a:lnSpc>
                <a:spcPts val="2000"/>
              </a:lnSpc>
              <a:buNone/>
            </a:pPr>
            <a:r>
              <a:rPr lang="ja-JP" altLang="en-US"/>
              <a:t>　</a:t>
            </a:r>
            <a:r>
              <a:rPr lang="en-US" altLang="ja-JP" dirty="0"/>
              <a:t>  </a:t>
            </a:r>
            <a:r>
              <a:rPr lang="ja-JP" altLang="en-US"/>
              <a:t>定義</a:t>
            </a:r>
            <a:r>
              <a:rPr lang="ja-JP" altLang="en-US" dirty="0"/>
              <a:t>される等値面によって囲まれる領域を示す</a:t>
            </a:r>
          </a:p>
        </p:txBody>
      </p:sp>
      <p:sp>
        <p:nvSpPr>
          <p:cNvPr id="4" name="日付プレースホルダー 3">
            <a:extLst>
              <a:ext uri="{FF2B5EF4-FFF2-40B4-BE49-F238E27FC236}">
                <a16:creationId xmlns:a16="http://schemas.microsoft.com/office/drawing/2014/main" id="{AC372011-3FFB-5D4F-AFC4-01A28241040A}"/>
              </a:ext>
            </a:extLst>
          </p:cNvPr>
          <p:cNvSpPr>
            <a:spLocks noGrp="1"/>
          </p:cNvSpPr>
          <p:nvPr>
            <p:ph type="dt" sz="half" idx="10"/>
          </p:nvPr>
        </p:nvSpPr>
        <p:spPr/>
        <p:txBody>
          <a:bodyPr/>
          <a:lstStyle/>
          <a:p>
            <a:fld id="{79FDDBDF-8F81-1A4A-8A33-28A6F0EA72CF}" type="datetime1">
              <a:rPr kumimoji="1" lang="ja-JP" altLang="en-US" smtClean="0"/>
              <a:t>2023/1/30</a:t>
            </a:fld>
            <a:endParaRPr kumimoji="1" lang="ja-JP" altLang="en-US"/>
          </a:p>
        </p:txBody>
      </p:sp>
      <p:sp>
        <p:nvSpPr>
          <p:cNvPr id="5" name="フッター プレースホルダー 4">
            <a:extLst>
              <a:ext uri="{FF2B5EF4-FFF2-40B4-BE49-F238E27FC236}">
                <a16:creationId xmlns:a16="http://schemas.microsoft.com/office/drawing/2014/main" id="{A2EE78D9-2785-CA43-8449-A0F6AFC10F9E}"/>
              </a:ext>
            </a:extLst>
          </p:cNvPr>
          <p:cNvSpPr>
            <a:spLocks noGrp="1"/>
          </p:cNvSpPr>
          <p:nvPr>
            <p:ph type="ftr" sz="quarter" idx="11"/>
          </p:nvPr>
        </p:nvSpPr>
        <p:spPr/>
        <p:txBody>
          <a:bodyPr/>
          <a:lstStyle/>
          <a:p>
            <a:r>
              <a:rPr kumimoji="1" lang="ja-JP" altLang="en-US"/>
              <a:t>修士論文中間審査</a:t>
            </a:r>
          </a:p>
        </p:txBody>
      </p:sp>
      <p:sp>
        <p:nvSpPr>
          <p:cNvPr id="8" name="スライド番号プレースホルダー 7">
            <a:extLst>
              <a:ext uri="{FF2B5EF4-FFF2-40B4-BE49-F238E27FC236}">
                <a16:creationId xmlns:a16="http://schemas.microsoft.com/office/drawing/2014/main" id="{AD9B0C44-3B90-F140-9739-AA5210340413}"/>
              </a:ext>
            </a:extLst>
          </p:cNvPr>
          <p:cNvSpPr>
            <a:spLocks noGrp="1"/>
          </p:cNvSpPr>
          <p:nvPr>
            <p:ph type="sldNum" sz="quarter" idx="12"/>
          </p:nvPr>
        </p:nvSpPr>
        <p:spPr/>
        <p:txBody>
          <a:bodyPr/>
          <a:lstStyle/>
          <a:p>
            <a:r>
              <a:rPr kumimoji="1" lang="en-US" altLang="ja-JP" dirty="0"/>
              <a:t>22</a:t>
            </a:r>
            <a:endParaRPr kumimoji="1" lang="ja-JP" altLang="en-US" dirty="0"/>
          </a:p>
        </p:txBody>
      </p:sp>
      <p:sp>
        <p:nvSpPr>
          <p:cNvPr id="9" name="テキスト ボックス 8">
            <a:extLst>
              <a:ext uri="{FF2B5EF4-FFF2-40B4-BE49-F238E27FC236}">
                <a16:creationId xmlns:a16="http://schemas.microsoft.com/office/drawing/2014/main" id="{C7EA6B21-11F5-F872-DD2B-327EA3F5AC47}"/>
              </a:ext>
            </a:extLst>
          </p:cNvPr>
          <p:cNvSpPr txBox="1"/>
          <p:nvPr/>
        </p:nvSpPr>
        <p:spPr>
          <a:xfrm>
            <a:off x="530771" y="5892592"/>
            <a:ext cx="11130454" cy="415498"/>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[5]M. van </a:t>
            </a:r>
            <a:r>
              <a:rPr lang="en-US" altLang="ja-JP" sz="1050" dirty="0" err="1">
                <a:latin typeface="Times New Roman" panose="02020603050405020304" pitchFamily="18" charset="0"/>
                <a:cs typeface="Times New Roman" panose="02020603050405020304" pitchFamily="18" charset="0"/>
              </a:rPr>
              <a:t>Kreveld</a:t>
            </a:r>
            <a:r>
              <a:rPr lang="en-US" altLang="ja-JP" sz="1050" dirty="0">
                <a:latin typeface="Times New Roman" panose="02020603050405020304" pitchFamily="18" charset="0"/>
                <a:cs typeface="Times New Roman" panose="02020603050405020304" pitchFamily="18" charset="0"/>
              </a:rPr>
              <a:t>, R. van </a:t>
            </a:r>
            <a:r>
              <a:rPr lang="en-US" altLang="ja-JP" sz="1050" dirty="0" err="1">
                <a:latin typeface="Times New Roman" panose="02020603050405020304" pitchFamily="18" charset="0"/>
                <a:cs typeface="Times New Roman" panose="02020603050405020304" pitchFamily="18" charset="0"/>
              </a:rPr>
              <a:t>Oostrum</a:t>
            </a:r>
            <a:r>
              <a:rPr lang="en-US" altLang="ja-JP" sz="1050" dirty="0">
                <a:latin typeface="Times New Roman" panose="02020603050405020304" pitchFamily="18" charset="0"/>
                <a:cs typeface="Times New Roman" panose="02020603050405020304" pitchFamily="18" charset="0"/>
              </a:rPr>
              <a:t>, C.L. Bajaj, Vol. J89–D No. 9 V. </a:t>
            </a:r>
            <a:r>
              <a:rPr lang="en-US" altLang="ja-JP" sz="1050" dirty="0" err="1">
                <a:latin typeface="Times New Roman" panose="02020603050405020304" pitchFamily="18" charset="0"/>
                <a:cs typeface="Times New Roman" panose="02020603050405020304" pitchFamily="18" charset="0"/>
              </a:rPr>
              <a:t>Pascucci</a:t>
            </a:r>
            <a:r>
              <a:rPr lang="en-US" altLang="ja-JP" sz="1050" dirty="0">
                <a:latin typeface="Times New Roman" panose="02020603050405020304" pitchFamily="18" charset="0"/>
                <a:cs typeface="Times New Roman" panose="02020603050405020304" pitchFamily="18" charset="0"/>
              </a:rPr>
              <a:t>, and D.R. </a:t>
            </a:r>
            <a:r>
              <a:rPr lang="en-US" altLang="ja-JP" sz="1050" dirty="0" err="1">
                <a:latin typeface="Times New Roman" panose="02020603050405020304" pitchFamily="18" charset="0"/>
                <a:cs typeface="Times New Roman" panose="02020603050405020304" pitchFamily="18" charset="0"/>
              </a:rPr>
              <a:t>Schikore</a:t>
            </a:r>
            <a:r>
              <a:rPr lang="en-US" altLang="ja-JP" sz="1050" dirty="0">
                <a:latin typeface="Times New Roman" panose="02020603050405020304" pitchFamily="18" charset="0"/>
                <a:cs typeface="Times New Roman" panose="02020603050405020304" pitchFamily="18" charset="0"/>
              </a:rPr>
              <a:t>, “Contour trees and small seed sets for </a:t>
            </a:r>
            <a:r>
              <a:rPr lang="en-US" altLang="ja-JP" sz="1050" dirty="0" err="1">
                <a:latin typeface="Times New Roman" panose="02020603050405020304" pitchFamily="18" charset="0"/>
                <a:cs typeface="Times New Roman" panose="02020603050405020304" pitchFamily="18" charset="0"/>
              </a:rPr>
              <a:t>isosurface</a:t>
            </a:r>
            <a:r>
              <a:rPr lang="en-US" altLang="ja-JP" sz="1050" dirty="0">
                <a:latin typeface="Times New Roman" panose="02020603050405020304" pitchFamily="18" charset="0"/>
                <a:cs typeface="Times New Roman" panose="02020603050405020304" pitchFamily="18" charset="0"/>
              </a:rPr>
              <a:t> traversal,” Proc. 13th ACM Symposium on Computational Geometry, pp.212–220, Nice, France, June 1997.</a:t>
            </a:r>
          </a:p>
        </p:txBody>
      </p:sp>
      <p:pic>
        <p:nvPicPr>
          <p:cNvPr id="10" name="図 9">
            <a:extLst>
              <a:ext uri="{FF2B5EF4-FFF2-40B4-BE49-F238E27FC236}">
                <a16:creationId xmlns:a16="http://schemas.microsoft.com/office/drawing/2014/main" id="{A4B5443E-B2C1-0577-E31D-98382C519CC1}"/>
              </a:ext>
            </a:extLst>
          </p:cNvPr>
          <p:cNvPicPr>
            <a:picLocks noChangeAspect="1"/>
          </p:cNvPicPr>
          <p:nvPr/>
        </p:nvPicPr>
        <p:blipFill>
          <a:blip r:embed="rId3"/>
          <a:stretch>
            <a:fillRect/>
          </a:stretch>
        </p:blipFill>
        <p:spPr>
          <a:xfrm>
            <a:off x="7388217" y="2579914"/>
            <a:ext cx="4735781" cy="3105147"/>
          </a:xfrm>
          <a:prstGeom prst="rect">
            <a:avLst/>
          </a:prstGeom>
        </p:spPr>
      </p:pic>
    </p:spTree>
    <p:extLst>
      <p:ext uri="{BB962C8B-B14F-4D97-AF65-F5344CB8AC3E}">
        <p14:creationId xmlns:p14="http://schemas.microsoft.com/office/powerpoint/2010/main" val="1247808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5548A42-BBC7-D8F3-10DB-B5CB56C5A150}"/>
                  </a:ext>
                </a:extLst>
              </p:cNvPr>
              <p:cNvSpPr>
                <a:spLocks noGrp="1"/>
              </p:cNvSpPr>
              <p:nvPr>
                <p:ph type="title"/>
              </p:nvPr>
            </p:nvSpPr>
            <p:spPr/>
            <p:txBody>
              <a:bodyPr>
                <a:normAutofit/>
              </a:bodyPr>
              <a:lstStyle/>
              <a:p>
                <a:pPr/>
                <a14:m>
                  <m:oMathPara xmlns:m="http://schemas.openxmlformats.org/officeDocument/2006/math">
                    <m:oMathParaPr>
                      <m:jc m:val="left"/>
                    </m:oMathParaPr>
                    <m:oMath xmlns:m="http://schemas.openxmlformats.org/officeDocument/2006/math">
                      <m:sSup>
                        <m:sSupPr>
                          <m:ctrlPr>
                            <a:rPr lang="en-US" altLang="ja-JP" i="1" smtClean="0">
                              <a:latin typeface="Cambria Math" panose="02040503050406030204" pitchFamily="18" charset="0"/>
                            </a:rPr>
                          </m:ctrlPr>
                        </m:sSupPr>
                        <m:e>
                          <m:r>
                            <m:rPr>
                              <m:nor/>
                            </m:rPr>
                            <a:rPr lang="ja-JP" altLang="en-US"/>
                            <m:t>マルチパス</m:t>
                          </m:r>
                          <m:r>
                            <m:rPr>
                              <m:nor/>
                            </m:rPr>
                            <a:rPr lang="en-US" altLang="ja-JP" dirty="0"/>
                            <m:t>LSTM</m:t>
                          </m:r>
                          <m:r>
                            <m:rPr>
                              <m:nor/>
                            </m:rPr>
                            <a:rPr lang="ja-JP" altLang="en-US"/>
                            <m:t>による予測手法</m:t>
                          </m:r>
                        </m:e>
                        <m:sup>
                          <m:r>
                            <a:rPr lang="en-US" altLang="ja-JP" b="0" i="1" smtClean="0">
                              <a:latin typeface="Cambria Math" panose="02040503050406030204" pitchFamily="18" charset="0"/>
                            </a:rPr>
                            <m:t>[6]</m:t>
                          </m:r>
                        </m:sup>
                      </m:sSup>
                    </m:oMath>
                  </m:oMathPara>
                </a14:m>
                <a:endParaRPr kumimoji="1" lang="ja-JP" altLang="en-US" dirty="0"/>
              </a:p>
            </p:txBody>
          </p:sp>
        </mc:Choice>
        <mc:Fallback xmlns="">
          <p:sp>
            <p:nvSpPr>
              <p:cNvPr id="2" name="タイトル 1">
                <a:extLst>
                  <a:ext uri="{FF2B5EF4-FFF2-40B4-BE49-F238E27FC236}">
                    <a16:creationId xmlns:a16="http://schemas.microsoft.com/office/drawing/2014/main" id="{F5548A42-BBC7-D8F3-10DB-B5CB56C5A150}"/>
                  </a:ext>
                </a:extLst>
              </p:cNvPr>
              <p:cNvSpPr>
                <a:spLocks noGrp="1" noRot="1" noChangeAspect="1" noMove="1" noResize="1" noEditPoints="1" noAdjustHandles="1" noChangeArrowheads="1" noChangeShapeType="1" noTextEdit="1"/>
              </p:cNvSpPr>
              <p:nvPr>
                <p:ph type="title"/>
              </p:nvPr>
            </p:nvSpPr>
            <p:spPr>
              <a:blipFill>
                <a:blip r:embed="rId2"/>
                <a:stretch>
                  <a:fillRect l="-1025"/>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BD0B208E-E845-CB79-37A5-70E2DA40217C}"/>
              </a:ext>
            </a:extLst>
          </p:cNvPr>
          <p:cNvSpPr>
            <a:spLocks noGrp="1"/>
          </p:cNvSpPr>
          <p:nvPr>
            <p:ph idx="1"/>
          </p:nvPr>
        </p:nvSpPr>
        <p:spPr/>
        <p:txBody>
          <a:bodyPr/>
          <a:lstStyle/>
          <a:p>
            <a:r>
              <a:rPr kumimoji="1" lang="en-US" altLang="ja-JP" dirty="0"/>
              <a:t>LSTM</a:t>
            </a:r>
            <a:r>
              <a:rPr lang="ja-JP" altLang="en-US" dirty="0"/>
              <a:t>をベースとし，気象データや公共交通機関の推定値等を利用した</a:t>
            </a:r>
            <a:r>
              <a:rPr lang="en-US" altLang="ja-JP" dirty="0"/>
              <a:t>NN</a:t>
            </a:r>
            <a:r>
              <a:rPr lang="ja-JP" altLang="en-US" dirty="0"/>
              <a:t>アーキテクチャ</a:t>
            </a:r>
            <a:endParaRPr lang="en-US" altLang="ja-JP" dirty="0"/>
          </a:p>
          <a:p>
            <a:pPr lvl="1"/>
            <a:r>
              <a:rPr lang="ja-JP" altLang="en-US" dirty="0"/>
              <a:t>日毎の新規感染者数の予測を行っている</a:t>
            </a:r>
            <a:endParaRPr lang="en-US" altLang="ja-JP" dirty="0"/>
          </a:p>
          <a:p>
            <a:r>
              <a:rPr lang="ja-JP" altLang="en-US"/>
              <a:t>データ：</a:t>
            </a:r>
            <a:r>
              <a:rPr lang="en-US" altLang="ja-JP" dirty="0"/>
              <a:t>k</a:t>
            </a:r>
            <a:r>
              <a:rPr lang="ja-JP" altLang="en-US"/>
              <a:t>日間の</a:t>
            </a:r>
            <a:r>
              <a:rPr lang="en-US" altLang="ja-JP" dirty="0"/>
              <a:t>mobility, maximum temperature, </a:t>
            </a:r>
          </a:p>
          <a:p>
            <a:pPr marL="0" indent="0">
              <a:buNone/>
            </a:pPr>
            <a:r>
              <a:rPr lang="en-US" altLang="ja-JP" dirty="0"/>
              <a:t>average humidity, COVID-19 cases</a:t>
            </a:r>
          </a:p>
          <a:p>
            <a:r>
              <a:rPr lang="ja-JP" altLang="en-US"/>
              <a:t>ネットワークアーキテクチャ</a:t>
            </a:r>
            <a:endParaRPr lang="en-US" altLang="ja-JP" dirty="0"/>
          </a:p>
          <a:p>
            <a:pPr lvl="1"/>
            <a:r>
              <a:rPr lang="en-US" altLang="ja-JP" dirty="0"/>
              <a:t>R</a:t>
            </a:r>
            <a:r>
              <a:rPr lang="ja-JP" altLang="en-US"/>
              <a:t>：</a:t>
            </a:r>
            <a:r>
              <a:rPr lang="en-US" altLang="ja-JP" dirty="0" err="1"/>
              <a:t>Reverce</a:t>
            </a:r>
            <a:r>
              <a:rPr lang="en-US" altLang="ja-JP" dirty="0"/>
              <a:t> sequence layers</a:t>
            </a:r>
          </a:p>
          <a:p>
            <a:pPr lvl="1"/>
            <a:r>
              <a:rPr lang="en-US" altLang="ja-JP" dirty="0"/>
              <a:t>C</a:t>
            </a:r>
            <a:r>
              <a:rPr lang="ja-JP" altLang="en-US"/>
              <a:t>：</a:t>
            </a:r>
            <a:r>
              <a:rPr lang="en-US" altLang="ja-JP" dirty="0"/>
              <a:t>Concatenation layers</a:t>
            </a:r>
          </a:p>
          <a:p>
            <a:pPr lvl="1"/>
            <a:r>
              <a:rPr lang="en-US" altLang="ja-JP" dirty="0"/>
              <a:t>FC</a:t>
            </a:r>
            <a:r>
              <a:rPr lang="ja-JP" altLang="en-US"/>
              <a:t>：</a:t>
            </a:r>
            <a:r>
              <a:rPr lang="en-US" altLang="ja-JP" dirty="0"/>
              <a:t>Fully connected layers</a:t>
            </a:r>
          </a:p>
          <a:p>
            <a:endParaRPr lang="en-US" altLang="ja-JP" dirty="0"/>
          </a:p>
        </p:txBody>
      </p:sp>
      <p:sp>
        <p:nvSpPr>
          <p:cNvPr id="4" name="日付プレースホルダー 3">
            <a:extLst>
              <a:ext uri="{FF2B5EF4-FFF2-40B4-BE49-F238E27FC236}">
                <a16:creationId xmlns:a16="http://schemas.microsoft.com/office/drawing/2014/main" id="{42796541-A378-01F3-6BDA-A903354B6C30}"/>
              </a:ext>
            </a:extLst>
          </p:cNvPr>
          <p:cNvSpPr>
            <a:spLocks noGrp="1"/>
          </p:cNvSpPr>
          <p:nvPr>
            <p:ph type="dt" sz="half" idx="10"/>
          </p:nvPr>
        </p:nvSpPr>
        <p:spPr/>
        <p:txBody>
          <a:bodyPr/>
          <a:lstStyle/>
          <a:p>
            <a:r>
              <a:rPr kumimoji="1" lang="en-US" altLang="ja-JP"/>
              <a:t>Makoto Noguchi</a:t>
            </a:r>
            <a:r>
              <a:rPr kumimoji="1" lang="ja-JP" altLang="en-US"/>
              <a:t>＠</a:t>
            </a:r>
            <a:r>
              <a:rPr kumimoji="1" lang="en-US" altLang="ja-JP"/>
              <a:t>Kwansei</a:t>
            </a:r>
            <a:endParaRPr kumimoji="1" lang="ja-JP" altLang="en-US"/>
          </a:p>
        </p:txBody>
      </p:sp>
      <p:sp>
        <p:nvSpPr>
          <p:cNvPr id="5" name="フッター プレースホルダー 4">
            <a:extLst>
              <a:ext uri="{FF2B5EF4-FFF2-40B4-BE49-F238E27FC236}">
                <a16:creationId xmlns:a16="http://schemas.microsoft.com/office/drawing/2014/main" id="{B018788A-6061-A3D3-FAAC-8260485735E9}"/>
              </a:ext>
            </a:extLst>
          </p:cNvPr>
          <p:cNvSpPr>
            <a:spLocks noGrp="1"/>
          </p:cNvSpPr>
          <p:nvPr>
            <p:ph type="ftr" sz="quarter" idx="11"/>
          </p:nvPr>
        </p:nvSpPr>
        <p:spPr/>
        <p:txBody>
          <a:bodyPr/>
          <a:lstStyle/>
          <a:p>
            <a:r>
              <a:rPr kumimoji="1" lang="ja-JP" altLang="en-US"/>
              <a:t>修士論</a:t>
            </a:r>
            <a:r>
              <a:rPr lang="ja-JP" altLang="en-US"/>
              <a:t>文中間審査</a:t>
            </a:r>
            <a:endParaRPr kumimoji="1" lang="ja-JP" altLang="en-US"/>
          </a:p>
        </p:txBody>
      </p:sp>
      <p:sp>
        <p:nvSpPr>
          <p:cNvPr id="6" name="スライド番号プレースホルダー 5">
            <a:extLst>
              <a:ext uri="{FF2B5EF4-FFF2-40B4-BE49-F238E27FC236}">
                <a16:creationId xmlns:a16="http://schemas.microsoft.com/office/drawing/2014/main" id="{C1E62569-F086-127F-1191-9B513E8A5021}"/>
              </a:ext>
            </a:extLst>
          </p:cNvPr>
          <p:cNvSpPr>
            <a:spLocks noGrp="1"/>
          </p:cNvSpPr>
          <p:nvPr>
            <p:ph type="sldNum" sz="quarter" idx="12"/>
          </p:nvPr>
        </p:nvSpPr>
        <p:spPr/>
        <p:txBody>
          <a:bodyPr/>
          <a:lstStyle/>
          <a:p>
            <a:r>
              <a:rPr kumimoji="1" lang="en-US" altLang="ja-JP" dirty="0"/>
              <a:t>23</a:t>
            </a:r>
            <a:endParaRPr kumimoji="1" lang="ja-JP" altLang="en-US" dirty="0"/>
          </a:p>
        </p:txBody>
      </p:sp>
      <p:pic>
        <p:nvPicPr>
          <p:cNvPr id="7" name="図 6">
            <a:extLst>
              <a:ext uri="{FF2B5EF4-FFF2-40B4-BE49-F238E27FC236}">
                <a16:creationId xmlns:a16="http://schemas.microsoft.com/office/drawing/2014/main" id="{494325ED-A90D-7903-ACBE-67C735172F5D}"/>
              </a:ext>
            </a:extLst>
          </p:cNvPr>
          <p:cNvPicPr>
            <a:picLocks noChangeAspect="1"/>
          </p:cNvPicPr>
          <p:nvPr/>
        </p:nvPicPr>
        <p:blipFill rotWithShape="1">
          <a:blip r:embed="rId3"/>
          <a:srcRect l="2036" r="2647"/>
          <a:stretch/>
        </p:blipFill>
        <p:spPr>
          <a:xfrm>
            <a:off x="6868885" y="1834040"/>
            <a:ext cx="5094516" cy="3888845"/>
          </a:xfrm>
          <a:prstGeom prst="rect">
            <a:avLst/>
          </a:prstGeom>
        </p:spPr>
      </p:pic>
      <p:sp>
        <p:nvSpPr>
          <p:cNvPr id="9" name="テキスト ボックス 8">
            <a:extLst>
              <a:ext uri="{FF2B5EF4-FFF2-40B4-BE49-F238E27FC236}">
                <a16:creationId xmlns:a16="http://schemas.microsoft.com/office/drawing/2014/main" id="{B5D743E9-3578-A2DB-311F-8A5B15C32A16}"/>
              </a:ext>
            </a:extLst>
          </p:cNvPr>
          <p:cNvSpPr txBox="1"/>
          <p:nvPr/>
        </p:nvSpPr>
        <p:spPr>
          <a:xfrm>
            <a:off x="530771" y="5892592"/>
            <a:ext cx="11130454" cy="415498"/>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[6] Rashed, Essam A., and </a:t>
            </a:r>
            <a:r>
              <a:rPr lang="en-US" altLang="ja-JP" sz="1050" dirty="0" err="1">
                <a:latin typeface="Times New Roman" panose="02020603050405020304" pitchFamily="18" charset="0"/>
                <a:cs typeface="Times New Roman" panose="02020603050405020304" pitchFamily="18" charset="0"/>
              </a:rPr>
              <a:t>Akimasa</a:t>
            </a:r>
            <a:r>
              <a:rPr lang="en-US" altLang="ja-JP" sz="1050" dirty="0">
                <a:latin typeface="Times New Roman" panose="02020603050405020304" pitchFamily="18" charset="0"/>
                <a:cs typeface="Times New Roman" panose="02020603050405020304" pitchFamily="18" charset="0"/>
              </a:rPr>
              <a:t> Hirata. "One-year lesson: machine learning prediction of COVID-19 positive cases with meteorological data and mobility estimate in Japan." International Journal of Environmental Research and Public Health 18.11 (2021): 5736.</a:t>
            </a:r>
          </a:p>
        </p:txBody>
      </p:sp>
    </p:spTree>
    <p:extLst>
      <p:ext uri="{BB962C8B-B14F-4D97-AF65-F5344CB8AC3E}">
        <p14:creationId xmlns:p14="http://schemas.microsoft.com/office/powerpoint/2010/main" val="512737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dirty="0"/>
              <a:t>はじめに</a:t>
            </a:r>
            <a:r>
              <a:rPr lang="ja-JP" altLang="en-US" dirty="0"/>
              <a:t>：背景</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p:txBody>
              <a:bodyPr>
                <a:normAutofit/>
              </a:bodyPr>
              <a:lstStyle/>
              <a:p>
                <a:r>
                  <a:rPr lang="ja-JP" altLang="en-US"/>
                  <a:t>実際の時系列</a:t>
                </a:r>
                <a:r>
                  <a:rPr lang="ja-JP" altLang="en-US" dirty="0"/>
                  <a:t>データは凹凸が激しい</a:t>
                </a:r>
                <a:endParaRPr lang="en-US" altLang="ja-JP" dirty="0"/>
              </a:p>
              <a:p>
                <a:pPr marL="0" indent="0">
                  <a:buNone/>
                </a:pPr>
                <a:r>
                  <a:rPr lang="ja-JP" altLang="en-US" dirty="0"/>
                  <a:t> </a:t>
                </a:r>
                <a:r>
                  <a:rPr lang="ja-JP" altLang="en-US"/>
                  <a:t>→ 最適に近似することが解析において重要</a:t>
                </a:r>
                <a:endParaRPr lang="en-US" altLang="ja-JP" dirty="0"/>
              </a:p>
              <a:p>
                <a14:m>
                  <m:oMath xmlns:m="http://schemas.openxmlformats.org/officeDocument/2006/math">
                    <m:sSup>
                      <m:sSupPr>
                        <m:ctrlPr>
                          <a:rPr lang="en-US" altLang="ja-JP" i="1" smtClean="0">
                            <a:latin typeface="Cambria Math" panose="02040503050406030204" pitchFamily="18" charset="0"/>
                          </a:rPr>
                        </m:ctrlPr>
                      </m:sSupPr>
                      <m:e>
                        <m:r>
                          <m:rPr>
                            <m:nor/>
                          </m:rPr>
                          <a:rPr lang="ja-JP" altLang="en-US" dirty="0"/>
                          <m:t>ヒストグラムのピーク数最小化近似アルゴリズム</m:t>
                        </m:r>
                        <m:r>
                          <m:rPr>
                            <m:nor/>
                          </m:rPr>
                          <a:rPr lang="en-US" altLang="ja-JP" dirty="0"/>
                          <m:t> </m:t>
                        </m:r>
                      </m:e>
                      <m:sup>
                        <m:r>
                          <a:rPr lang="en-US" altLang="ja-JP" b="0" i="1" smtClean="0">
                            <a:latin typeface="Cambria Math" panose="02040503050406030204" pitchFamily="18" charset="0"/>
                          </a:rPr>
                          <m:t>[1]</m:t>
                        </m:r>
                      </m:sup>
                    </m:sSup>
                  </m:oMath>
                </a14:m>
                <a:endParaRPr lang="en-US" altLang="ja-JP" dirty="0"/>
              </a:p>
              <a:p>
                <a:pPr lvl="1"/>
                <a:r>
                  <a:rPr lang="ja-JP" altLang="en-US" dirty="0"/>
                  <a:t>単峰部分毎の</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⼆乗距離が閾値以下</a:t>
                </a:r>
                <a:endParaRPr lang="en-US" altLang="ja-JP" dirty="0"/>
              </a:p>
              <a:p>
                <a:pPr lvl="1"/>
                <a:r>
                  <a:rPr lang="ja-JP" altLang="en-US" dirty="0"/>
                  <a:t>単峰部分の数を最⼩化</a:t>
                </a:r>
                <a:endParaRPr lang="en" altLang="ja-JP" dirty="0"/>
              </a:p>
              <a:p>
                <a:pPr marL="0" indent="0">
                  <a:buNone/>
                </a:pPr>
                <a:endParaRPr lang="en" altLang="ja-JP" dirty="0"/>
              </a:p>
              <a:p>
                <a:r>
                  <a:rPr lang="en" altLang="ja-JP" dirty="0"/>
                  <a:t>Covid-19 </a:t>
                </a:r>
                <a:r>
                  <a:rPr lang="ja-JP" altLang="en-US" dirty="0"/>
                  <a:t>の世界への感染拡大→ 深層学習や感染症数理モデルによる</a:t>
                </a:r>
                <a:r>
                  <a:rPr lang="en-US" altLang="ja-JP" dirty="0"/>
                  <a:t>1</a:t>
                </a:r>
                <a:r>
                  <a:rPr lang="ja-JP" altLang="en-US" dirty="0"/>
                  <a:t>次元データの予測</a:t>
                </a:r>
                <a:endParaRPr lang="en-US" altLang="ja-JP" dirty="0"/>
              </a:p>
              <a:p>
                <a:pPr lvl="1"/>
                <a:r>
                  <a:rPr lang="en" altLang="ja-JP" dirty="0"/>
                  <a:t>LSTM(Long Short Time Memory) </a:t>
                </a:r>
              </a:p>
              <a:p>
                <a:pPr lvl="1"/>
                <a14:m>
                  <m:oMath xmlns:m="http://schemas.openxmlformats.org/officeDocument/2006/math">
                    <m:sSup>
                      <m:sSupPr>
                        <m:ctrlPr>
                          <a:rPr lang="en-US" altLang="ja-JP" i="1" smtClean="0">
                            <a:latin typeface="Cambria Math" panose="02040503050406030204" pitchFamily="18" charset="0"/>
                          </a:rPr>
                        </m:ctrlPr>
                      </m:sSupPr>
                      <m:e>
                        <m:r>
                          <m:rPr>
                            <m:nor/>
                          </m:rPr>
                          <a:rPr lang="ja-JP" altLang="en-US" dirty="0"/>
                          <m:t>畳み込み</m:t>
                        </m:r>
                        <m:r>
                          <m:rPr>
                            <m:nor/>
                          </m:rPr>
                          <a:rPr lang="en" altLang="ja-JP" dirty="0"/>
                          <m:t>LSTM</m:t>
                        </m:r>
                        <m:r>
                          <m:rPr>
                            <m:nor/>
                          </m:rPr>
                          <a:rPr lang="en" altLang="ja-JP" dirty="0"/>
                          <m:t>(</m:t>
                        </m:r>
                        <m:r>
                          <m:rPr>
                            <m:nor/>
                          </m:rPr>
                          <a:rPr lang="en" altLang="ja-JP" dirty="0"/>
                          <m:t>ConvLSTM</m:t>
                        </m:r>
                        <m:r>
                          <m:rPr>
                            <m:nor/>
                          </m:rPr>
                          <a:rPr lang="en" altLang="ja-JP" dirty="0"/>
                          <m:t>)</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 </m:t>
                    </m:r>
                  </m:oMath>
                </a14:m>
                <a:r>
                  <a:rPr lang="ja-JP" altLang="en-US" dirty="0"/>
                  <a:t>の応用 → データ解析の精度や汎化性能の向上</a:t>
                </a:r>
                <a:endParaRPr lang="en-US" altLang="ja-JP" dirty="0"/>
              </a:p>
              <a:p>
                <a:endParaRPr lang="en-US" altLang="ja-JP" dirty="0"/>
              </a:p>
            </p:txBody>
          </p:sp>
        </mc:Choice>
        <mc:Fallback xmlns="">
          <p:sp>
            <p:nvSpPr>
              <p:cNvPr id="3" name="コンテンツ プレースホルダー 2">
                <a:extLst>
                  <a:ext uri="{FF2B5EF4-FFF2-40B4-BE49-F238E27FC236}">
                    <a16:creationId xmlns:a16="http://schemas.microsoft.com/office/drawing/2014/main" id="{CF0921C4-2222-1B27-7D89-8486161A8FB4}"/>
                  </a:ext>
                </a:extLst>
              </p:cNvPr>
              <p:cNvSpPr>
                <a:spLocks noGrp="1" noRot="1" noChangeAspect="1" noMove="1" noResize="1" noEditPoints="1" noAdjustHandles="1" noChangeArrowheads="1" noChangeShapeType="1" noTextEdit="1"/>
              </p:cNvSpPr>
              <p:nvPr>
                <p:ph idx="1"/>
              </p:nvPr>
            </p:nvSpPr>
            <p:spPr>
              <a:blipFill>
                <a:blip r:embed="rId3"/>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473F4A1-B521-07A9-E8AC-33A694DFB972}"/>
              </a:ext>
            </a:extLst>
          </p:cNvPr>
          <p:cNvSpPr>
            <a:spLocks noGrp="1"/>
          </p:cNvSpPr>
          <p:nvPr>
            <p:ph type="dt" sz="half" idx="10"/>
          </p:nvPr>
        </p:nvSpPr>
        <p:spPr/>
        <p:txBody>
          <a:bodyPr/>
          <a:lstStyle/>
          <a:p>
            <a:fld id="{10AF303F-5D87-4C43-86C6-40EE4241D491}"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en-US" altLang="ja-JP"/>
              <a:t>FIT 2022</a:t>
            </a:r>
            <a:endParaRPr lang="ja-JP" altLang="en-US" dirty="0"/>
          </a:p>
        </p:txBody>
      </p:sp>
      <p:grpSp>
        <p:nvGrpSpPr>
          <p:cNvPr id="15" name="グループ化 14">
            <a:extLst>
              <a:ext uri="{FF2B5EF4-FFF2-40B4-BE49-F238E27FC236}">
                <a16:creationId xmlns:a16="http://schemas.microsoft.com/office/drawing/2014/main" id="{019BC664-8613-5FD7-9EB3-7102E2A1E057}"/>
              </a:ext>
            </a:extLst>
          </p:cNvPr>
          <p:cNvGrpSpPr/>
          <p:nvPr/>
        </p:nvGrpSpPr>
        <p:grpSpPr>
          <a:xfrm>
            <a:off x="7136849" y="1096790"/>
            <a:ext cx="4257561" cy="2753650"/>
            <a:chOff x="7735763" y="1032498"/>
            <a:chExt cx="4203425" cy="3051885"/>
          </a:xfrm>
        </p:grpSpPr>
        <p:sp>
          <p:nvSpPr>
            <p:cNvPr id="9" name="テキスト ボックス 8">
              <a:extLst>
                <a:ext uri="{FF2B5EF4-FFF2-40B4-BE49-F238E27FC236}">
                  <a16:creationId xmlns:a16="http://schemas.microsoft.com/office/drawing/2014/main" id="{8FBCFD8F-18BE-EA6C-13B9-E35E07044655}"/>
                </a:ext>
              </a:extLst>
            </p:cNvPr>
            <p:cNvSpPr txBox="1"/>
            <p:nvPr/>
          </p:nvSpPr>
          <p:spPr>
            <a:xfrm>
              <a:off x="8090498" y="3776606"/>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時系列データとピーク数最⼩化近似の例</a:t>
              </a:r>
              <a:endParaRPr kumimoji="1" lang="ja-JP" altLang="en-US" sz="1400" dirty="0">
                <a:latin typeface="メイリオ" panose="020B0604030504040204" pitchFamily="50" charset="-128"/>
                <a:ea typeface="メイリオ" panose="020B0604030504040204" pitchFamily="50" charset="-128"/>
              </a:endParaRPr>
            </a:p>
          </p:txBody>
        </p:sp>
        <p:pic>
          <p:nvPicPr>
            <p:cNvPr id="14" name="図 13" descr="グラフ, ヒストグラム&#10;&#10;自動的に生成された説明">
              <a:extLst>
                <a:ext uri="{FF2B5EF4-FFF2-40B4-BE49-F238E27FC236}">
                  <a16:creationId xmlns:a16="http://schemas.microsoft.com/office/drawing/2014/main" id="{BD7E0851-35C8-7797-90E3-8AFFDFD686EB}"/>
                </a:ext>
              </a:extLst>
            </p:cNvPr>
            <p:cNvPicPr>
              <a:picLocks noChangeAspect="1"/>
            </p:cNvPicPr>
            <p:nvPr/>
          </p:nvPicPr>
          <p:blipFill rotWithShape="1">
            <a:blip r:embed="rId4"/>
            <a:srcRect t="11805"/>
            <a:stretch/>
          </p:blipFill>
          <p:spPr>
            <a:xfrm>
              <a:off x="7735763" y="1032498"/>
              <a:ext cx="4203425" cy="2780388"/>
            </a:xfrm>
            <a:prstGeom prst="rect">
              <a:avLst/>
            </a:prstGeom>
          </p:spPr>
        </p:pic>
      </p:grpSp>
      <p:sp>
        <p:nvSpPr>
          <p:cNvPr id="37" name="正方形/長方形 36">
            <a:extLst>
              <a:ext uri="{FF2B5EF4-FFF2-40B4-BE49-F238E27FC236}">
                <a16:creationId xmlns:a16="http://schemas.microsoft.com/office/drawing/2014/main" id="{BB0F4662-2F50-29AA-68A7-7B0DD35EA89D}"/>
              </a:ext>
            </a:extLst>
          </p:cNvPr>
          <p:cNvSpPr/>
          <p:nvPr/>
        </p:nvSpPr>
        <p:spPr>
          <a:xfrm>
            <a:off x="600077" y="5578580"/>
            <a:ext cx="11061150" cy="738664"/>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a:p>
            <a:r>
              <a:rPr lang="en-US" altLang="ja-JP" sz="1050" dirty="0">
                <a:latin typeface="Times New Roman" panose="02020603050405020304" pitchFamily="18" charset="0"/>
                <a:cs typeface="Times New Roman" panose="02020603050405020304" pitchFamily="18" charset="0"/>
              </a:rPr>
              <a:t>[2] Xingjian Shi, </a:t>
            </a:r>
            <a:r>
              <a:rPr lang="en-US" altLang="ja-JP" sz="1050" dirty="0" err="1">
                <a:latin typeface="Times New Roman" panose="02020603050405020304" pitchFamily="18" charset="0"/>
                <a:cs typeface="Times New Roman" panose="02020603050405020304" pitchFamily="18" charset="0"/>
              </a:rPr>
              <a:t>Zhourong</a:t>
            </a:r>
            <a:r>
              <a:rPr lang="en-US" altLang="ja-JP" sz="1050" dirty="0">
                <a:latin typeface="Times New Roman" panose="02020603050405020304" pitchFamily="18" charset="0"/>
                <a:cs typeface="Times New Roman" panose="02020603050405020304" pitchFamily="18" charset="0"/>
              </a:rPr>
              <a:t> Chen, Hao Wang, </a:t>
            </a:r>
            <a:r>
              <a:rPr lang="en-US" altLang="ja-JP" sz="1050" dirty="0" err="1">
                <a:latin typeface="Times New Roman" panose="02020603050405020304" pitchFamily="18" charset="0"/>
                <a:cs typeface="Times New Roman" panose="02020603050405020304" pitchFamily="18" charset="0"/>
              </a:rPr>
              <a:t>Dit</a:t>
            </a:r>
            <a:r>
              <a:rPr lang="en-US" altLang="ja-JP" sz="1050" dirty="0">
                <a:latin typeface="Times New Roman" panose="02020603050405020304" pitchFamily="18" charset="0"/>
                <a:cs typeface="Times New Roman" panose="02020603050405020304" pitchFamily="18" charset="0"/>
              </a:rPr>
              <a:t>-Yan Yeung, </a:t>
            </a:r>
            <a:r>
              <a:rPr lang="en-US" altLang="ja-JP" sz="1050" dirty="0" err="1">
                <a:latin typeface="Times New Roman" panose="02020603050405020304" pitchFamily="18" charset="0"/>
                <a:cs typeface="Times New Roman" panose="02020603050405020304" pitchFamily="18" charset="0"/>
              </a:rPr>
              <a:t>WaiKin</a:t>
            </a:r>
            <a:r>
              <a:rPr lang="en-US" altLang="ja-JP" sz="1050" dirty="0">
                <a:latin typeface="Times New Roman" panose="02020603050405020304" pitchFamily="18" charset="0"/>
                <a:cs typeface="Times New Roman" panose="02020603050405020304" pitchFamily="18" charset="0"/>
              </a:rPr>
              <a:t> Wong, and Wang-</a:t>
            </a:r>
            <a:r>
              <a:rPr lang="en-US" altLang="ja-JP" sz="1050" dirty="0" err="1">
                <a:latin typeface="Times New Roman" panose="02020603050405020304" pitchFamily="18" charset="0"/>
                <a:cs typeface="Times New Roman" panose="02020603050405020304" pitchFamily="18" charset="0"/>
              </a:rPr>
              <a:t>chun</a:t>
            </a:r>
            <a:r>
              <a:rPr lang="en-US" altLang="ja-JP" sz="1050" dirty="0">
                <a:latin typeface="Times New Roman" panose="02020603050405020304" pitchFamily="18" charset="0"/>
                <a:cs typeface="Times New Roman" panose="02020603050405020304" pitchFamily="18" charset="0"/>
              </a:rPr>
              <a:t> Woo. Convolutional </a:t>
            </a:r>
            <a:r>
              <a:rPr lang="en-US" altLang="ja-JP" sz="1050" dirty="0" err="1">
                <a:latin typeface="Times New Roman" panose="02020603050405020304" pitchFamily="18" charset="0"/>
                <a:cs typeface="Times New Roman" panose="02020603050405020304" pitchFamily="18" charset="0"/>
              </a:rPr>
              <a:t>lstm</a:t>
            </a:r>
            <a:r>
              <a:rPr lang="en-US" altLang="ja-JP" sz="1050" dirty="0">
                <a:latin typeface="Times New Roman" panose="02020603050405020304" pitchFamily="18" charset="0"/>
                <a:cs typeface="Times New Roman" panose="02020603050405020304" pitchFamily="18" charset="0"/>
              </a:rPr>
              <a:t> network: A machine learning approach for precipitation nowcasting. Advances in neural information processing systems, Vol. 28, , 2015.</a:t>
            </a:r>
            <a:endParaRPr lang="ja-JP" altLang="en-US" sz="1050" dirty="0">
              <a:latin typeface="Times New Roman" panose="02020603050405020304" pitchFamily="18" charset="0"/>
              <a:cs typeface="Times New Roman" panose="02020603050405020304" pitchFamily="18" charset="0"/>
            </a:endParaRPr>
          </a:p>
        </p:txBody>
      </p:sp>
      <p:sp>
        <p:nvSpPr>
          <p:cNvPr id="8" name="スライド番号プレースホルダー 7">
            <a:extLst>
              <a:ext uri="{FF2B5EF4-FFF2-40B4-BE49-F238E27FC236}">
                <a16:creationId xmlns:a16="http://schemas.microsoft.com/office/drawing/2014/main" id="{F9D356A1-343E-C030-2558-147840BF459A}"/>
              </a:ext>
            </a:extLst>
          </p:cNvPr>
          <p:cNvSpPr>
            <a:spLocks noGrp="1"/>
          </p:cNvSpPr>
          <p:nvPr>
            <p:ph type="sldNum" sz="quarter" idx="12"/>
          </p:nvPr>
        </p:nvSpPr>
        <p:spPr/>
        <p:txBody>
          <a:bodyPr/>
          <a:lstStyle/>
          <a:p>
            <a:r>
              <a:rPr kumimoji="1" lang="en-US" altLang="ja-JP" dirty="0"/>
              <a:t>1</a:t>
            </a:r>
            <a:endParaRPr kumimoji="1" lang="ja-JP" altLang="en-US" dirty="0"/>
          </a:p>
        </p:txBody>
      </p:sp>
    </p:spTree>
    <p:extLst>
      <p:ext uri="{BB962C8B-B14F-4D97-AF65-F5344CB8AC3E}">
        <p14:creationId xmlns:p14="http://schemas.microsoft.com/office/powerpoint/2010/main" val="366443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42C8F-DA1A-2817-81B1-E627176409AC}"/>
              </a:ext>
            </a:extLst>
          </p:cNvPr>
          <p:cNvSpPr>
            <a:spLocks noGrp="1"/>
          </p:cNvSpPr>
          <p:nvPr>
            <p:ph type="title"/>
          </p:nvPr>
        </p:nvSpPr>
        <p:spPr/>
        <p:txBody>
          <a:bodyPr/>
          <a:lstStyle/>
          <a:p>
            <a:r>
              <a:rPr kumimoji="1" lang="ja-JP" altLang="en-US" dirty="0"/>
              <a:t>はじめに：目的</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FC9AE5A-570C-DA01-CDD1-B57CCE75743B}"/>
                  </a:ext>
                </a:extLst>
              </p:cNvPr>
              <p:cNvSpPr>
                <a:spLocks noGrp="1"/>
              </p:cNvSpPr>
              <p:nvPr>
                <p:ph idx="1"/>
              </p:nvPr>
            </p:nvSpPr>
            <p:spPr/>
            <p:txBody>
              <a:bodyPr>
                <a:noAutofit/>
              </a:bodyPr>
              <a:lstStyle/>
              <a:p>
                <a:r>
                  <a:rPr lang="ja-JP" altLang="en-US" dirty="0">
                    <a:solidFill>
                      <a:srgbClr val="FF0000"/>
                    </a:solidFill>
                  </a:rPr>
                  <a:t>ヒストグラムの簡略化</a:t>
                </a:r>
                <a:r>
                  <a:rPr lang="ja-JP" altLang="en-US" dirty="0"/>
                  <a:t>がデータ解析に与える影響の検証を</a:t>
                </a:r>
                <a:r>
                  <a:rPr lang="en-US" altLang="ja-JP" dirty="0"/>
                  <a:t>LSTM</a:t>
                </a:r>
                <a:r>
                  <a:rPr lang="ja-JP" altLang="en-US" dirty="0"/>
                  <a:t>による実験と考察にて行う</a:t>
                </a:r>
                <a:endParaRPr lang="en-US" altLang="ja-JP" dirty="0"/>
              </a:p>
              <a:p>
                <a:pPr marL="0" indent="0">
                  <a:buNone/>
                </a:pPr>
                <a:endParaRPr lang="en-US" altLang="ja-JP" dirty="0"/>
              </a:p>
              <a:p>
                <a:pPr marL="457200" indent="-457200">
                  <a:buFont typeface="+mj-ea"/>
                  <a:buAutoNum type="circleNumDbPlain"/>
                </a:pPr>
                <a:r>
                  <a:rPr lang="ja-JP" altLang="en-US" dirty="0"/>
                  <a:t>データ揺れがより小さい近似手法による前処理の実装</a:t>
                </a:r>
                <a:endParaRPr lang="en-US" altLang="ja-JP" dirty="0"/>
              </a:p>
              <a:p>
                <a:pPr lvl="1"/>
                <a:r>
                  <a:rPr lang="ja-JP" altLang="en-US" b="0" dirty="0"/>
                  <a:t>ヒストグラムの</a:t>
                </a:r>
                <a14:m>
                  <m:oMath xmlns:m="http://schemas.openxmlformats.org/officeDocument/2006/math">
                    <m:r>
                      <a:rPr lang="en-US" altLang="ja-JP" b="0" i="1" smtClean="0">
                        <a:latin typeface="Cambria Math" panose="02040503050406030204" pitchFamily="18" charset="0"/>
                      </a:rPr>
                      <m:t>𝑘</m:t>
                    </m:r>
                  </m:oMath>
                </a14:m>
                <a:r>
                  <a:rPr lang="ja-JP" altLang="en-US" dirty="0"/>
                  <a:t>ピーク近似アルゴリズム</a:t>
                </a:r>
                <a:endParaRPr lang="en-US" altLang="ja-JP" dirty="0"/>
              </a:p>
              <a:p>
                <a:pPr marL="0" indent="0">
                  <a:buNone/>
                </a:pPr>
                <a:endParaRPr kumimoji="1" lang="en-US" altLang="ja-JP" b="0" i="1" dirty="0">
                  <a:latin typeface="Cambria Math" panose="02040503050406030204" pitchFamily="18" charset="0"/>
                </a:endParaRPr>
              </a:p>
              <a:p>
                <a:endParaRPr lang="ja-JP" altLang="en-US"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FC9AE5A-570C-DA01-CDD1-B57CCE75743B}"/>
                  </a:ext>
                </a:extLst>
              </p:cNvPr>
              <p:cNvSpPr>
                <a:spLocks noGrp="1" noRot="1" noChangeAspect="1" noMove="1" noResize="1" noEditPoints="1" noAdjustHandles="1" noChangeArrowheads="1" noChangeShapeType="1" noTextEdit="1"/>
              </p:cNvSpPr>
              <p:nvPr>
                <p:ph idx="1"/>
              </p:nvPr>
            </p:nvSpPr>
            <p:spPr>
              <a:blipFill>
                <a:blip r:embed="rId3"/>
                <a:stretch>
                  <a:fillRect l="-93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35730DBC-EEB1-9DCD-1C3E-CB05A68D224B}"/>
              </a:ext>
            </a:extLst>
          </p:cNvPr>
          <p:cNvSpPr>
            <a:spLocks noGrp="1"/>
          </p:cNvSpPr>
          <p:nvPr>
            <p:ph type="dt" sz="half" idx="10"/>
          </p:nvPr>
        </p:nvSpPr>
        <p:spPr/>
        <p:txBody>
          <a:bodyPr/>
          <a:lstStyle/>
          <a:p>
            <a:fld id="{C1242A77-D61F-4D6A-92CB-1E22B2096779}"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4A262253-1CAE-F839-5B87-1B1FCBC1A296}"/>
              </a:ext>
            </a:extLst>
          </p:cNvPr>
          <p:cNvSpPr>
            <a:spLocks noGrp="1"/>
          </p:cNvSpPr>
          <p:nvPr>
            <p:ph type="ftr" sz="quarter" idx="11"/>
          </p:nvPr>
        </p:nvSpPr>
        <p:spPr/>
        <p:txBody>
          <a:bodyPr/>
          <a:lstStyle/>
          <a:p>
            <a:r>
              <a:rPr lang="en-US" altLang="ja-JP"/>
              <a:t>FIT 2022</a:t>
            </a:r>
            <a:endParaRPr lang="ja-JP" altLang="en-US" dirty="0"/>
          </a:p>
        </p:txBody>
      </p:sp>
      <p:sp>
        <p:nvSpPr>
          <p:cNvPr id="8" name="スライド番号プレースホルダー 7">
            <a:extLst>
              <a:ext uri="{FF2B5EF4-FFF2-40B4-BE49-F238E27FC236}">
                <a16:creationId xmlns:a16="http://schemas.microsoft.com/office/drawing/2014/main" id="{8BE04559-0DD6-96FB-B611-6F99C80524D0}"/>
              </a:ext>
            </a:extLst>
          </p:cNvPr>
          <p:cNvSpPr>
            <a:spLocks noGrp="1"/>
          </p:cNvSpPr>
          <p:nvPr>
            <p:ph type="sldNum" sz="quarter" idx="12"/>
          </p:nvPr>
        </p:nvSpPr>
        <p:spPr/>
        <p:txBody>
          <a:bodyPr/>
          <a:lstStyle/>
          <a:p>
            <a:r>
              <a:rPr lang="en-US" altLang="ja-JP" dirty="0"/>
              <a:t>2</a:t>
            </a:r>
            <a:endParaRPr kumimoji="1" lang="ja-JP" altLang="en-US" dirty="0"/>
          </a:p>
        </p:txBody>
      </p:sp>
    </p:spTree>
    <p:extLst>
      <p:ext uri="{BB962C8B-B14F-4D97-AF65-F5344CB8AC3E}">
        <p14:creationId xmlns:p14="http://schemas.microsoft.com/office/powerpoint/2010/main" val="960895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42C8F-DA1A-2817-81B1-E627176409AC}"/>
              </a:ext>
            </a:extLst>
          </p:cNvPr>
          <p:cNvSpPr>
            <a:spLocks noGrp="1"/>
          </p:cNvSpPr>
          <p:nvPr>
            <p:ph type="title"/>
          </p:nvPr>
        </p:nvSpPr>
        <p:spPr/>
        <p:txBody>
          <a:bodyPr/>
          <a:lstStyle/>
          <a:p>
            <a:r>
              <a:rPr kumimoji="1" lang="ja-JP" altLang="en-US" dirty="0"/>
              <a:t>はじめに：目的</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FC9AE5A-570C-DA01-CDD1-B57CCE75743B}"/>
                  </a:ext>
                </a:extLst>
              </p:cNvPr>
              <p:cNvSpPr>
                <a:spLocks noGrp="1"/>
              </p:cNvSpPr>
              <p:nvPr>
                <p:ph idx="1"/>
              </p:nvPr>
            </p:nvSpPr>
            <p:spPr/>
            <p:txBody>
              <a:bodyPr>
                <a:noAutofit/>
              </a:bodyPr>
              <a:lstStyle/>
              <a:p>
                <a:r>
                  <a:rPr lang="ja-JP" altLang="en-US" dirty="0">
                    <a:solidFill>
                      <a:srgbClr val="FF0000"/>
                    </a:solidFill>
                  </a:rPr>
                  <a:t>ヒストグラムの簡略化</a:t>
                </a:r>
                <a:r>
                  <a:rPr lang="ja-JP" altLang="en-US" dirty="0"/>
                  <a:t>がデータ解析に与える影響の検証を</a:t>
                </a:r>
                <a:r>
                  <a:rPr lang="en-US" altLang="ja-JP" dirty="0"/>
                  <a:t>LSTM</a:t>
                </a:r>
                <a:r>
                  <a:rPr lang="ja-JP" altLang="en-US" dirty="0"/>
                  <a:t>による実験と考察にて行う</a:t>
                </a:r>
                <a:endParaRPr lang="en-US" altLang="ja-JP" dirty="0"/>
              </a:p>
              <a:p>
                <a:pPr marL="0" indent="0">
                  <a:buNone/>
                </a:pPr>
                <a:endParaRPr lang="en-US" altLang="ja-JP" dirty="0"/>
              </a:p>
              <a:p>
                <a:pPr marL="457200" indent="-457200">
                  <a:buFont typeface="+mj-ea"/>
                  <a:buAutoNum type="circleNumDbPlain"/>
                </a:pPr>
                <a:r>
                  <a:rPr lang="ja-JP" altLang="en-US" dirty="0"/>
                  <a:t>データ揺れがより小さい近似手法による前処理の実装</a:t>
                </a:r>
                <a:endParaRPr lang="en-US" altLang="ja-JP" dirty="0"/>
              </a:p>
              <a:p>
                <a:pPr lvl="1"/>
                <a:r>
                  <a:rPr lang="ja-JP" altLang="en-US" b="0" dirty="0"/>
                  <a:t>ヒストグラムの</a:t>
                </a:r>
                <a14:m>
                  <m:oMath xmlns:m="http://schemas.openxmlformats.org/officeDocument/2006/math">
                    <m:r>
                      <a:rPr lang="en-US" altLang="ja-JP" b="0" i="1" smtClean="0">
                        <a:latin typeface="Cambria Math" panose="02040503050406030204" pitchFamily="18" charset="0"/>
                      </a:rPr>
                      <m:t>𝑘</m:t>
                    </m:r>
                  </m:oMath>
                </a14:m>
                <a:r>
                  <a:rPr lang="ja-JP" altLang="en-US" dirty="0"/>
                  <a:t>ピーク近似アルゴリズム</a:t>
                </a:r>
                <a:endParaRPr lang="en-US" altLang="ja-JP" dirty="0"/>
              </a:p>
              <a:p>
                <a:pPr marL="0" indent="0">
                  <a:buNone/>
                </a:pPr>
                <a:endParaRPr kumimoji="1" lang="en-US" altLang="ja-JP" b="0" i="1" dirty="0">
                  <a:latin typeface="Cambria Math" panose="02040503050406030204" pitchFamily="18" charset="0"/>
                </a:endParaRPr>
              </a:p>
              <a:p>
                <a:pPr marL="457200" indent="-457200">
                  <a:buFont typeface="+mj-ea"/>
                  <a:buAutoNum type="circleNumDbPlain" startAt="2"/>
                </a:pP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ピーク近似ヒストグラムを入力に加えた</a:t>
                </a:r>
                <a:r>
                  <a:rPr kumimoji="1" lang="en-US" altLang="ja-JP" dirty="0"/>
                  <a:t>LSTM</a:t>
                </a:r>
                <a:r>
                  <a:rPr kumimoji="1" lang="ja-JP" altLang="en-US" dirty="0"/>
                  <a:t>の構築</a:t>
                </a:r>
                <a:endParaRPr kumimoji="1" lang="en-US" altLang="ja-JP" dirty="0"/>
              </a:p>
              <a:p>
                <a:pPr lvl="1"/>
                <a:r>
                  <a:rPr kumimoji="1" lang="ja-JP" altLang="en-US" dirty="0"/>
                  <a:t>ヒストグラムが離散的であるため関数近似</a:t>
                </a:r>
                <a:r>
                  <a:rPr lang="ja-JP" altLang="en-US" dirty="0"/>
                  <a:t>ではなく</a:t>
                </a:r>
                <a:endParaRPr lang="en-US" altLang="ja-JP" dirty="0"/>
              </a:p>
              <a:p>
                <a:pPr marL="457200" lvl="1" indent="0">
                  <a:buNone/>
                </a:pPr>
                <a:r>
                  <a:rPr kumimoji="1" lang="ja-JP" altLang="en-US" dirty="0"/>
                  <a:t>     </a:t>
                </a:r>
                <a:r>
                  <a:rPr kumimoji="1" lang="en-US" altLang="ja-JP" dirty="0"/>
                  <a:t>LSTM</a:t>
                </a:r>
                <a:r>
                  <a:rPr kumimoji="1" lang="ja-JP" altLang="en-US" dirty="0"/>
                  <a:t>を用いる</a:t>
                </a:r>
                <a:endParaRPr kumimoji="1" lang="en-US" altLang="ja-JP" dirty="0"/>
              </a:p>
              <a:p>
                <a:pPr lvl="1"/>
                <a:r>
                  <a:rPr lang="ja-JP" altLang="en-US" dirty="0"/>
                  <a:t>従来研究との比較として</a:t>
                </a:r>
                <a:r>
                  <a:rPr lang="en-US" altLang="ja-JP" dirty="0" err="1"/>
                  <a:t>ConvLSTM</a:t>
                </a:r>
                <a:r>
                  <a:rPr lang="ja-JP" altLang="en-US" dirty="0"/>
                  <a:t>を用いる</a:t>
                </a:r>
                <a:endParaRPr lang="en-US" altLang="ja-JP" dirty="0"/>
              </a:p>
              <a:p>
                <a:endParaRPr lang="ja-JP" altLang="en-US"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AFC9AE5A-570C-DA01-CDD1-B57CCE75743B}"/>
                  </a:ext>
                </a:extLst>
              </p:cNvPr>
              <p:cNvSpPr>
                <a:spLocks noGrp="1" noRot="1" noChangeAspect="1" noMove="1" noResize="1" noEditPoints="1" noAdjustHandles="1" noChangeArrowheads="1" noChangeShapeType="1" noTextEdit="1"/>
              </p:cNvSpPr>
              <p:nvPr>
                <p:ph idx="1"/>
              </p:nvPr>
            </p:nvSpPr>
            <p:spPr>
              <a:blipFill>
                <a:blip r:embed="rId3"/>
                <a:stretch>
                  <a:fillRect l="-931"/>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35730DBC-EEB1-9DCD-1C3E-CB05A68D224B}"/>
              </a:ext>
            </a:extLst>
          </p:cNvPr>
          <p:cNvSpPr>
            <a:spLocks noGrp="1"/>
          </p:cNvSpPr>
          <p:nvPr>
            <p:ph type="dt" sz="half" idx="10"/>
          </p:nvPr>
        </p:nvSpPr>
        <p:spPr/>
        <p:txBody>
          <a:bodyPr/>
          <a:lstStyle/>
          <a:p>
            <a:fld id="{A5087147-D70D-4E5E-9D51-1FA3715BF885}"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4A262253-1CAE-F839-5B87-1B1FCBC1A296}"/>
              </a:ext>
            </a:extLst>
          </p:cNvPr>
          <p:cNvSpPr>
            <a:spLocks noGrp="1"/>
          </p:cNvSpPr>
          <p:nvPr>
            <p:ph type="ftr" sz="quarter" idx="11"/>
          </p:nvPr>
        </p:nvSpPr>
        <p:spPr/>
        <p:txBody>
          <a:bodyPr/>
          <a:lstStyle/>
          <a:p>
            <a:r>
              <a:rPr lang="en-US" altLang="ja-JP"/>
              <a:t>FIT 2022</a:t>
            </a:r>
            <a:endParaRPr lang="ja-JP" altLang="en-US" dirty="0"/>
          </a:p>
        </p:txBody>
      </p:sp>
      <p:sp>
        <p:nvSpPr>
          <p:cNvPr id="7" name="矢印: 下 6">
            <a:extLst>
              <a:ext uri="{FF2B5EF4-FFF2-40B4-BE49-F238E27FC236}">
                <a16:creationId xmlns:a16="http://schemas.microsoft.com/office/drawing/2014/main" id="{7911BDCD-764C-C14A-8065-DF0849B7E4CD}"/>
              </a:ext>
            </a:extLst>
          </p:cNvPr>
          <p:cNvSpPr/>
          <p:nvPr/>
        </p:nvSpPr>
        <p:spPr>
          <a:xfrm>
            <a:off x="3399606" y="3022438"/>
            <a:ext cx="782477" cy="3934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5" name="グループ化 14">
            <a:extLst>
              <a:ext uri="{FF2B5EF4-FFF2-40B4-BE49-F238E27FC236}">
                <a16:creationId xmlns:a16="http://schemas.microsoft.com/office/drawing/2014/main" id="{5BF720D6-4310-D2B4-B554-722CC10D7745}"/>
              </a:ext>
            </a:extLst>
          </p:cNvPr>
          <p:cNvGrpSpPr/>
          <p:nvPr/>
        </p:nvGrpSpPr>
        <p:grpSpPr>
          <a:xfrm>
            <a:off x="7434918" y="2869478"/>
            <a:ext cx="4630752" cy="2853407"/>
            <a:chOff x="7430183" y="2405700"/>
            <a:chExt cx="4630752" cy="2853407"/>
          </a:xfrm>
        </p:grpSpPr>
        <p:pic>
          <p:nvPicPr>
            <p:cNvPr id="13" name="図 12">
              <a:extLst>
                <a:ext uri="{FF2B5EF4-FFF2-40B4-BE49-F238E27FC236}">
                  <a16:creationId xmlns:a16="http://schemas.microsoft.com/office/drawing/2014/main" id="{75A013FD-1158-B722-EC39-6B0D1C70066D}"/>
                </a:ext>
              </a:extLst>
            </p:cNvPr>
            <p:cNvPicPr>
              <a:picLocks noChangeAspect="1"/>
            </p:cNvPicPr>
            <p:nvPr/>
          </p:nvPicPr>
          <p:blipFill>
            <a:blip r:embed="rId4"/>
            <a:stretch>
              <a:fillRect/>
            </a:stretch>
          </p:blipFill>
          <p:spPr>
            <a:xfrm>
              <a:off x="7430183" y="2405700"/>
              <a:ext cx="4630752" cy="2853407"/>
            </a:xfrm>
            <a:prstGeom prst="rect">
              <a:avLst/>
            </a:prstGeom>
          </p:spPr>
        </p:pic>
        <p:sp>
          <p:nvSpPr>
            <p:cNvPr id="14" name="四角形: 角を丸くする 13">
              <a:extLst>
                <a:ext uri="{FF2B5EF4-FFF2-40B4-BE49-F238E27FC236}">
                  <a16:creationId xmlns:a16="http://schemas.microsoft.com/office/drawing/2014/main" id="{C107BB4C-3F8F-C2FF-7641-306D6D93C796}"/>
                </a:ext>
              </a:extLst>
            </p:cNvPr>
            <p:cNvSpPr/>
            <p:nvPr/>
          </p:nvSpPr>
          <p:spPr>
            <a:xfrm>
              <a:off x="11546709" y="2558660"/>
              <a:ext cx="418730" cy="23736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ysClr val="windowText" lastClr="000000"/>
                  </a:solidFill>
                </a:rPr>
                <a:t>？</a:t>
              </a:r>
            </a:p>
          </p:txBody>
        </p:sp>
      </p:grpSp>
      <p:sp>
        <p:nvSpPr>
          <p:cNvPr id="8" name="スライド番号プレースホルダー 7">
            <a:extLst>
              <a:ext uri="{FF2B5EF4-FFF2-40B4-BE49-F238E27FC236}">
                <a16:creationId xmlns:a16="http://schemas.microsoft.com/office/drawing/2014/main" id="{8BE04559-0DD6-96FB-B611-6F99C80524D0}"/>
              </a:ext>
            </a:extLst>
          </p:cNvPr>
          <p:cNvSpPr>
            <a:spLocks noGrp="1"/>
          </p:cNvSpPr>
          <p:nvPr>
            <p:ph type="sldNum" sz="quarter" idx="12"/>
          </p:nvPr>
        </p:nvSpPr>
        <p:spPr/>
        <p:txBody>
          <a:bodyPr/>
          <a:lstStyle/>
          <a:p>
            <a:r>
              <a:rPr lang="en-US" altLang="ja-JP" dirty="0"/>
              <a:t>2</a:t>
            </a:r>
            <a:endParaRPr kumimoji="1" lang="ja-JP" altLang="en-US" dirty="0"/>
          </a:p>
        </p:txBody>
      </p:sp>
    </p:spTree>
    <p:extLst>
      <p:ext uri="{BB962C8B-B14F-4D97-AF65-F5344CB8AC3E}">
        <p14:creationId xmlns:p14="http://schemas.microsoft.com/office/powerpoint/2010/main" val="3416410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lstStyle/>
          <a:p>
            <a:r>
              <a:rPr kumimoji="1" lang="ja-JP" altLang="en-US" dirty="0"/>
              <a:t>関連研究：</a:t>
            </a:r>
            <a:r>
              <a:rPr kumimoji="1" lang="en-US" altLang="ja-JP" dirty="0"/>
              <a:t>1</a:t>
            </a:r>
            <a:r>
              <a:rPr kumimoji="1" lang="ja-JP" altLang="en-US" dirty="0"/>
              <a:t>次元畳み込みを用いた</a:t>
            </a:r>
            <a:r>
              <a:rPr lang="en-US" altLang="ja-JP" dirty="0"/>
              <a:t>LSTM</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14:m>
                  <m:oMath xmlns:m="http://schemas.openxmlformats.org/officeDocument/2006/math">
                    <m:sSup>
                      <m:sSupPr>
                        <m:ctrlPr>
                          <a:rPr kumimoji="1" lang="en-US" altLang="ja-JP" i="1" smtClean="0">
                            <a:latin typeface="Cambria Math" panose="02040503050406030204" pitchFamily="18" charset="0"/>
                          </a:rPr>
                        </m:ctrlPr>
                      </m:sSupPr>
                      <m:e>
                        <m:r>
                          <m:rPr>
                            <m:nor/>
                          </m:rPr>
                          <a:rPr lang="en-US" altLang="ja-JP" dirty="0"/>
                          <m:t>Covid</m:t>
                        </m:r>
                        <m:r>
                          <m:rPr>
                            <m:nor/>
                          </m:rPr>
                          <a:rPr lang="en-US" altLang="ja-JP" dirty="0"/>
                          <m:t>−19</m:t>
                        </m:r>
                        <m:r>
                          <m:rPr>
                            <m:nor/>
                          </m:rPr>
                          <a:rPr lang="ja-JP" altLang="en-US" dirty="0"/>
                          <m:t>の感染者予測モデルとし</m:t>
                        </m:r>
                        <m:r>
                          <a:rPr lang="ja-JP" altLang="en-US" i="1" dirty="0" smtClean="0">
                            <a:latin typeface="Cambria Math" panose="02040503050406030204" pitchFamily="18" charset="0"/>
                          </a:rPr>
                          <m:t>て</m:t>
                        </m:r>
                        <m:r>
                          <m:rPr>
                            <m:nor/>
                          </m:rPr>
                          <a:rPr lang="en-US" altLang="ja-JP" b="0" i="0" dirty="0" smtClean="0">
                            <a:latin typeface="Cambria Math" panose="02040503050406030204" pitchFamily="18" charset="0"/>
                          </a:rPr>
                          <m:t>Shastri</m:t>
                        </m:r>
                        <m:r>
                          <a:rPr lang="ja-JP" altLang="en-US" i="1" dirty="0">
                            <a:latin typeface="Cambria Math" panose="02040503050406030204" pitchFamily="18" charset="0"/>
                          </a:rPr>
                          <m:t>らが</m:t>
                        </m:r>
                        <m:r>
                          <m:rPr>
                            <m:nor/>
                          </m:rPr>
                          <a:rPr lang="ja-JP" altLang="en-US" dirty="0"/>
                          <m:t>提案</m:t>
                        </m:r>
                        <m:r>
                          <m:rPr>
                            <m:nor/>
                          </m:rPr>
                          <a:rPr lang="en-US" altLang="ja-JP" dirty="0"/>
                          <m:t> </m:t>
                        </m:r>
                      </m:e>
                      <m:sup>
                        <m:r>
                          <a:rPr kumimoji="1" lang="en-US" altLang="ja-JP" b="0" i="1" smtClean="0">
                            <a:latin typeface="Cambria Math" panose="02040503050406030204" pitchFamily="18" charset="0"/>
                          </a:rPr>
                          <m:t>[3]</m:t>
                        </m:r>
                      </m:sup>
                    </m:sSup>
                  </m:oMath>
                </a14:m>
                <a:endParaRPr kumimoji="1" lang="en-US" altLang="ja-JP" dirty="0"/>
              </a:p>
              <a:p>
                <a:pPr marL="0" indent="0">
                  <a:buNone/>
                </a:pPr>
                <a:r>
                  <a:rPr kumimoji="1" lang="ja-JP" altLang="en-US" u="sng" dirty="0"/>
                  <a:t>モデル</a:t>
                </a:r>
                <a:endParaRPr kumimoji="1" lang="en-US" altLang="ja-JP" u="sng" dirty="0"/>
              </a:p>
              <a:p>
                <a:pPr lvl="1"/>
                <a:r>
                  <a:rPr lang="ja-JP" altLang="en-US" dirty="0"/>
                  <a:t>畳み込み</a:t>
                </a:r>
                <a:r>
                  <a:rPr lang="en-US" altLang="ja-JP" dirty="0"/>
                  <a:t>LSTM</a:t>
                </a:r>
                <a:r>
                  <a:rPr lang="ja-JP" altLang="en-US" dirty="0"/>
                  <a:t>を応用し，</a:t>
                </a:r>
                <a:r>
                  <a:rPr lang="en-US" altLang="ja-JP" dirty="0"/>
                  <a:t>Conv1D</a:t>
                </a:r>
                <a:r>
                  <a:rPr lang="ja-JP" altLang="en-US" dirty="0"/>
                  <a:t>を追加した</a:t>
                </a:r>
                <a:r>
                  <a:rPr lang="en-US" altLang="ja-JP" dirty="0"/>
                  <a:t>LSTM</a:t>
                </a:r>
              </a:p>
              <a:p>
                <a:pPr lvl="1"/>
                <a:r>
                  <a:rPr kumimoji="1" lang="ja-JP" altLang="en-US" dirty="0"/>
                  <a:t>入力は感染者数，死者数，回復者数の累積</a:t>
                </a:r>
                <a:endParaRPr kumimoji="1" lang="en-US" altLang="ja-JP" dirty="0"/>
              </a:p>
              <a:p>
                <a:pPr marL="0" indent="0">
                  <a:buNone/>
                </a:pPr>
                <a:r>
                  <a:rPr kumimoji="1" lang="ja-JP" altLang="en-US" dirty="0"/>
                  <a:t>   → </a:t>
                </a:r>
                <a:r>
                  <a:rPr kumimoji="1" lang="en-US" altLang="ja-JP" dirty="0"/>
                  <a:t>Directed</a:t>
                </a:r>
                <a:r>
                  <a:rPr kumimoji="1" lang="ja-JP" altLang="en-US" dirty="0"/>
                  <a:t> </a:t>
                </a:r>
                <a:r>
                  <a:rPr kumimoji="1" lang="en-US" altLang="ja-JP" dirty="0"/>
                  <a:t>LSTM</a:t>
                </a:r>
                <a:r>
                  <a:rPr lang="ja-JP" altLang="en-US" dirty="0"/>
                  <a:t>，</a:t>
                </a:r>
                <a:r>
                  <a:rPr lang="en-US" altLang="ja-JP" dirty="0"/>
                  <a:t>Stacked LSTM</a:t>
                </a:r>
                <a:r>
                  <a:rPr lang="ja-JP" altLang="en-US" dirty="0"/>
                  <a:t>よりも良い結果に</a:t>
                </a:r>
                <a:endParaRPr kumimoji="1" lang="en-US" altLang="ja-JP" dirty="0"/>
              </a:p>
              <a:p>
                <a:endParaRPr kumimoji="1" lang="ja-JP" altLang="en-US"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blipFill>
                <a:blip r:embed="rId3"/>
                <a:stretch>
                  <a:fillRect l="-569" t="-50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965823E-DB2D-9968-36C0-60608C955567}"/>
              </a:ext>
            </a:extLst>
          </p:cNvPr>
          <p:cNvSpPr>
            <a:spLocks noGrp="1"/>
          </p:cNvSpPr>
          <p:nvPr>
            <p:ph type="dt" sz="half" idx="10"/>
          </p:nvPr>
        </p:nvSpPr>
        <p:spPr/>
        <p:txBody>
          <a:bodyPr/>
          <a:lstStyle/>
          <a:p>
            <a:fld id="{F7D0861C-4F89-4A5C-9A15-7A3FDF84E462}"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en-US" altLang="ja-JP"/>
              <a:t>FIT 2022</a:t>
            </a:r>
            <a:endParaRPr lang="ja-JP" altLang="en-US" dirty="0"/>
          </a:p>
        </p:txBody>
      </p:sp>
      <p:sp>
        <p:nvSpPr>
          <p:cNvPr id="9" name="正方形/長方形 8">
            <a:extLst>
              <a:ext uri="{FF2B5EF4-FFF2-40B4-BE49-F238E27FC236}">
                <a16:creationId xmlns:a16="http://schemas.microsoft.com/office/drawing/2014/main" id="{72A6318F-801C-D5B1-857E-166CB7EB1660}"/>
              </a:ext>
            </a:extLst>
          </p:cNvPr>
          <p:cNvSpPr/>
          <p:nvPr/>
        </p:nvSpPr>
        <p:spPr>
          <a:xfrm>
            <a:off x="600077" y="5892905"/>
            <a:ext cx="11061150" cy="415498"/>
          </a:xfrm>
          <a:prstGeom prst="rect">
            <a:avLst/>
          </a:prstGeom>
        </p:spPr>
        <p:txBody>
          <a:bodyPr wrap="square">
            <a:spAutoFit/>
          </a:bodyPr>
          <a:lstStyle/>
          <a:p>
            <a:r>
              <a:rPr lang="en" altLang="ja-JP" sz="1050" dirty="0">
                <a:latin typeface="Times New Roman" panose="02020603050405020304" pitchFamily="18" charset="0"/>
              </a:rPr>
              <a:t>[3] </a:t>
            </a:r>
            <a:r>
              <a:rPr lang="en-US" altLang="ja-JP" sz="1050" dirty="0">
                <a:latin typeface="Times New Roman" panose="02020603050405020304" pitchFamily="18" charset="0"/>
              </a:rPr>
              <a:t>Sourabh Shastri, </a:t>
            </a:r>
            <a:r>
              <a:rPr lang="en-US" altLang="ja-JP" sz="1050" dirty="0" err="1">
                <a:latin typeface="Times New Roman" panose="02020603050405020304" pitchFamily="18" charset="0"/>
              </a:rPr>
              <a:t>Kuljeet</a:t>
            </a:r>
            <a:r>
              <a:rPr lang="en-US" altLang="ja-JP" sz="1050" dirty="0">
                <a:latin typeface="Times New Roman" panose="02020603050405020304" pitchFamily="18" charset="0"/>
              </a:rPr>
              <a:t> Singh, </a:t>
            </a:r>
            <a:r>
              <a:rPr lang="en-US" altLang="ja-JP" sz="1050" dirty="0" err="1">
                <a:latin typeface="Times New Roman" panose="02020603050405020304" pitchFamily="18" charset="0"/>
              </a:rPr>
              <a:t>Sachin</a:t>
            </a:r>
            <a:r>
              <a:rPr lang="en-US" altLang="ja-JP" sz="1050" dirty="0">
                <a:latin typeface="Times New Roman" panose="02020603050405020304" pitchFamily="18" charset="0"/>
              </a:rPr>
              <a:t> Kumar, Paramjit </a:t>
            </a:r>
            <a:r>
              <a:rPr lang="en-US" altLang="ja-JP" sz="1050" dirty="0" err="1">
                <a:latin typeface="Times New Roman" panose="02020603050405020304" pitchFamily="18" charset="0"/>
              </a:rPr>
              <a:t>Kour</a:t>
            </a:r>
            <a:r>
              <a:rPr lang="en-US" altLang="ja-JP" sz="1050" dirty="0">
                <a:latin typeface="Times New Roman" panose="02020603050405020304" pitchFamily="18" charset="0"/>
              </a:rPr>
              <a:t>, and </a:t>
            </a:r>
            <a:r>
              <a:rPr lang="en-US" altLang="ja-JP" sz="1050" dirty="0" err="1">
                <a:latin typeface="Times New Roman" panose="02020603050405020304" pitchFamily="18" charset="0"/>
              </a:rPr>
              <a:t>Vibhakar</a:t>
            </a:r>
            <a:r>
              <a:rPr lang="en-US" altLang="ja-JP" sz="1050" dirty="0">
                <a:latin typeface="Times New Roman" panose="02020603050405020304" pitchFamily="18" charset="0"/>
              </a:rPr>
              <a:t> </a:t>
            </a:r>
            <a:r>
              <a:rPr lang="en-US" altLang="ja-JP" sz="1050" dirty="0" err="1">
                <a:latin typeface="Times New Roman" panose="02020603050405020304" pitchFamily="18" charset="0"/>
              </a:rPr>
              <a:t>Mansotra</a:t>
            </a:r>
            <a:r>
              <a:rPr lang="en-US" altLang="ja-JP" sz="1050" dirty="0">
                <a:latin typeface="Times New Roman" panose="02020603050405020304" pitchFamily="18" charset="0"/>
              </a:rPr>
              <a:t>. Time series forecasting of covid-19 using deep learning models: India-</a:t>
            </a:r>
            <a:r>
              <a:rPr lang="en-US" altLang="ja-JP" sz="1050" dirty="0" err="1">
                <a:latin typeface="Times New Roman" panose="02020603050405020304" pitchFamily="18" charset="0"/>
              </a:rPr>
              <a:t>usa</a:t>
            </a:r>
            <a:r>
              <a:rPr lang="en-US" altLang="ja-JP" sz="1050" dirty="0">
                <a:latin typeface="Times New Roman" panose="02020603050405020304" pitchFamily="18" charset="0"/>
              </a:rPr>
              <a:t> comparative case study. Chaos, Solitons &amp; Fractals, Vol. 140, p. 110227, 2020.</a:t>
            </a:r>
          </a:p>
        </p:txBody>
      </p:sp>
      <p:pic>
        <p:nvPicPr>
          <p:cNvPr id="8" name="図 7">
            <a:extLst>
              <a:ext uri="{FF2B5EF4-FFF2-40B4-BE49-F238E27FC236}">
                <a16:creationId xmlns:a16="http://schemas.microsoft.com/office/drawing/2014/main" id="{61CA37AB-2B32-D961-FE7A-EBFF2C547699}"/>
              </a:ext>
            </a:extLst>
          </p:cNvPr>
          <p:cNvPicPr>
            <a:picLocks noChangeAspect="1"/>
          </p:cNvPicPr>
          <p:nvPr/>
        </p:nvPicPr>
        <p:blipFill>
          <a:blip r:embed="rId4"/>
          <a:stretch>
            <a:fillRect/>
          </a:stretch>
        </p:blipFill>
        <p:spPr>
          <a:xfrm>
            <a:off x="856805" y="3453375"/>
            <a:ext cx="6363588" cy="1876687"/>
          </a:xfrm>
          <a:prstGeom prst="rect">
            <a:avLst/>
          </a:prstGeom>
        </p:spPr>
      </p:pic>
      <p:sp>
        <p:nvSpPr>
          <p:cNvPr id="14" name="スライド番号プレースホルダー 13">
            <a:extLst>
              <a:ext uri="{FF2B5EF4-FFF2-40B4-BE49-F238E27FC236}">
                <a16:creationId xmlns:a16="http://schemas.microsoft.com/office/drawing/2014/main" id="{86AFC647-6B1C-4755-239B-0FB6EA2C46FF}"/>
              </a:ext>
            </a:extLst>
          </p:cNvPr>
          <p:cNvSpPr>
            <a:spLocks noGrp="1"/>
          </p:cNvSpPr>
          <p:nvPr>
            <p:ph type="sldNum" sz="quarter" idx="12"/>
          </p:nvPr>
        </p:nvSpPr>
        <p:spPr/>
        <p:txBody>
          <a:bodyPr/>
          <a:lstStyle/>
          <a:p>
            <a:r>
              <a:rPr lang="en-US" altLang="ja-JP" dirty="0"/>
              <a:t>3</a:t>
            </a:r>
            <a:endParaRPr kumimoji="1" lang="ja-JP" altLang="en-US" dirty="0"/>
          </a:p>
        </p:txBody>
      </p:sp>
      <p:pic>
        <p:nvPicPr>
          <p:cNvPr id="15" name="図 14" descr="グラフ, ヒストグラム&#10;&#10;自動的に生成された説明">
            <a:extLst>
              <a:ext uri="{FF2B5EF4-FFF2-40B4-BE49-F238E27FC236}">
                <a16:creationId xmlns:a16="http://schemas.microsoft.com/office/drawing/2014/main" id="{AD25CA0F-9A70-5865-970B-DA9BBB6A9880}"/>
              </a:ext>
            </a:extLst>
          </p:cNvPr>
          <p:cNvPicPr>
            <a:picLocks noChangeAspect="1"/>
          </p:cNvPicPr>
          <p:nvPr/>
        </p:nvPicPr>
        <p:blipFill>
          <a:blip r:embed="rId5"/>
          <a:stretch>
            <a:fillRect/>
          </a:stretch>
        </p:blipFill>
        <p:spPr>
          <a:xfrm>
            <a:off x="7220393" y="2850030"/>
            <a:ext cx="4938268" cy="2643482"/>
          </a:xfrm>
          <a:prstGeom prst="rect">
            <a:avLst/>
          </a:prstGeom>
        </p:spPr>
      </p:pic>
      <p:sp>
        <p:nvSpPr>
          <p:cNvPr id="16" name="テキスト ボックス 15">
            <a:extLst>
              <a:ext uri="{FF2B5EF4-FFF2-40B4-BE49-F238E27FC236}">
                <a16:creationId xmlns:a16="http://schemas.microsoft.com/office/drawing/2014/main" id="{60AB462A-7643-20B1-04EA-1F9C8068F9CC}"/>
              </a:ext>
            </a:extLst>
          </p:cNvPr>
          <p:cNvSpPr txBox="1"/>
          <p:nvPr/>
        </p:nvSpPr>
        <p:spPr>
          <a:xfrm>
            <a:off x="7743413" y="2504523"/>
            <a:ext cx="430414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日本の感染者数の畳み込み</a:t>
            </a:r>
            <a:r>
              <a:rPr lang="en-US" altLang="ja-JP" sz="1400" dirty="0">
                <a:latin typeface="メイリオ" panose="020B0604030504040204" pitchFamily="50" charset="-128"/>
                <a:ea typeface="メイリオ" panose="020B0604030504040204" pitchFamily="50" charset="-128"/>
              </a:rPr>
              <a:t>(7</a:t>
            </a:r>
            <a:r>
              <a:rPr lang="ja-JP" altLang="en-US" sz="1400" dirty="0">
                <a:latin typeface="メイリオ" panose="020B0604030504040204" pitchFamily="50" charset="-128"/>
                <a:ea typeface="メイリオ" panose="020B0604030504040204" pitchFamily="50" charset="-128"/>
              </a:rPr>
              <a:t>日間</a:t>
            </a:r>
            <a:r>
              <a:rPr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p:sp>
        <p:nvSpPr>
          <p:cNvPr id="11" name="正方形/長方形 10">
            <a:extLst>
              <a:ext uri="{FF2B5EF4-FFF2-40B4-BE49-F238E27FC236}">
                <a16:creationId xmlns:a16="http://schemas.microsoft.com/office/drawing/2014/main" id="{3E21EFF9-30DC-0C27-63CA-6AD064C48D2C}"/>
              </a:ext>
            </a:extLst>
          </p:cNvPr>
          <p:cNvSpPr/>
          <p:nvPr/>
        </p:nvSpPr>
        <p:spPr>
          <a:xfrm>
            <a:off x="932873" y="4969164"/>
            <a:ext cx="6197600" cy="2955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80271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dirty="0"/>
                  <a:t>関連研究：</a:t>
                </a:r>
                <a14:m>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dirty="0"/>
                          <m:t>単峰近似</m:t>
                        </m:r>
                        <m:r>
                          <m:rPr>
                            <m:nor/>
                          </m:rPr>
                          <a:rPr lang="ja-JP" altLang="en-US" dirty="0"/>
                          <m:t>の</m:t>
                        </m:r>
                        <m:r>
                          <m:rPr>
                            <m:nor/>
                          </m:rPr>
                          <a:rPr lang="ja-JP" altLang="en-US" dirty="0"/>
                          <m:t>線形時間</m:t>
                        </m:r>
                        <m:r>
                          <m:rPr>
                            <m:nor/>
                          </m:rPr>
                          <a:rPr lang="ja-JP" altLang="en-US" dirty="0"/>
                          <m:t>アルゴリズム</m:t>
                        </m:r>
                      </m:e>
                      <m:sup>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r>
                          <a:rPr kumimoji="1" lang="en-US" altLang="ja-JP" b="0" i="1" smtClean="0">
                            <a:latin typeface="Cambria Math" panose="02040503050406030204" pitchFamily="18" charset="0"/>
                          </a:rPr>
                          <m:t>]</m:t>
                        </m:r>
                      </m:sup>
                    </m:sSup>
                  </m:oMath>
                </a14:m>
                <a:endParaRPr kumimoji="1" lang="ja-JP" altLang="en-US" dirty="0"/>
              </a:p>
            </p:txBody>
          </p:sp>
        </mc:Choice>
        <mc:Fallback xmlns="">
          <p:sp>
            <p:nvSpPr>
              <p:cNvPr id="2" name="タイトル 1">
                <a:extLst>
                  <a:ext uri="{FF2B5EF4-FFF2-40B4-BE49-F238E27FC236}">
                    <a16:creationId xmlns:a16="http://schemas.microsoft.com/office/drawing/2014/main" id="{225CB744-039A-2BC2-D50C-343CD0C77BD9}"/>
                  </a:ext>
                </a:extLst>
              </p:cNvPr>
              <p:cNvSpPr>
                <a:spLocks noGrp="1" noRot="1" noChangeAspect="1" noMove="1" noResize="1" noEditPoints="1" noAdjustHandles="1" noChangeArrowheads="1" noChangeShapeType="1" noTextEdit="1"/>
              </p:cNvSpPr>
              <p:nvPr>
                <p:ph type="title"/>
              </p:nvPr>
            </p:nvSpPr>
            <p:spPr>
              <a:blipFill>
                <a:blip r:embed="rId3"/>
                <a:stretch>
                  <a:fillRect l="-1643" t="-1527" b="-198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二乗距離が最小となる単峰近似ヒストグラムを線形時間で計算</a:t>
                </a:r>
                <a:endParaRPr lang="en-US" altLang="ja-JP" dirty="0"/>
              </a:p>
              <a:p>
                <a:pPr lvl="1"/>
                <a14:m>
                  <m:oMath xmlns:m="http://schemas.openxmlformats.org/officeDocument/2006/math">
                    <m:r>
                      <a:rPr kumimoji="1" lang="en-US" altLang="ja-JP" b="0" i="1" smtClean="0">
                        <a:latin typeface="Cambria Math" panose="02040503050406030204" pitchFamily="18" charset="0"/>
                      </a:rPr>
                      <m:t>𝑚𝑖𝑛</m:t>
                    </m:r>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𝜑</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𝑑𝑥</m:t>
                        </m:r>
                      </m:e>
                    </m:nary>
                  </m:oMath>
                </a14:m>
                <a:endParaRPr kumimoji="1" lang="en-US" altLang="ja-JP" dirty="0"/>
              </a:p>
              <a:p>
                <a:r>
                  <a:rPr kumimoji="1" lang="ja-JP" altLang="en-US" dirty="0"/>
                  <a:t>凸包の計算アルゴリズムを用いている</a:t>
                </a:r>
                <a:endParaRPr kumimoji="1" lang="en-US" altLang="ja-JP" sz="1600" i="1" dirty="0">
                  <a:latin typeface="Cambria Math" panose="02040503050406030204" pitchFamily="18" charset="0"/>
                </a:endParaRPr>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blipFill>
                <a:blip r:embed="rId4"/>
                <a:stretch>
                  <a:fillRect l="-493"/>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A965823E-DB2D-9968-36C0-60608C955567}"/>
              </a:ext>
            </a:extLst>
          </p:cNvPr>
          <p:cNvSpPr>
            <a:spLocks noGrp="1"/>
          </p:cNvSpPr>
          <p:nvPr>
            <p:ph type="dt" sz="half" idx="10"/>
          </p:nvPr>
        </p:nvSpPr>
        <p:spPr/>
        <p:txBody>
          <a:bodyPr/>
          <a:lstStyle/>
          <a:p>
            <a:fld id="{8B18E458-3AAE-411C-878E-6F2FC13689BC}"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en-US" altLang="ja-JP"/>
              <a:t>FIT 2022</a:t>
            </a:r>
            <a:endParaRPr lang="ja-JP" altLang="en-US" dirty="0"/>
          </a:p>
        </p:txBody>
      </p:sp>
      <p:grpSp>
        <p:nvGrpSpPr>
          <p:cNvPr id="14" name="グループ化 13">
            <a:extLst>
              <a:ext uri="{FF2B5EF4-FFF2-40B4-BE49-F238E27FC236}">
                <a16:creationId xmlns:a16="http://schemas.microsoft.com/office/drawing/2014/main" id="{DBFF8E2B-570D-AB5E-4AE4-FF77E758FA52}"/>
              </a:ext>
            </a:extLst>
          </p:cNvPr>
          <p:cNvGrpSpPr/>
          <p:nvPr/>
        </p:nvGrpSpPr>
        <p:grpSpPr>
          <a:xfrm>
            <a:off x="1356938" y="2745690"/>
            <a:ext cx="3960745" cy="3072560"/>
            <a:chOff x="1356938" y="3031440"/>
            <a:chExt cx="3960745" cy="3072560"/>
          </a:xfrm>
        </p:grpSpPr>
        <p:pic>
          <p:nvPicPr>
            <p:cNvPr id="8" name="図 7">
              <a:extLst>
                <a:ext uri="{FF2B5EF4-FFF2-40B4-BE49-F238E27FC236}">
                  <a16:creationId xmlns:a16="http://schemas.microsoft.com/office/drawing/2014/main" id="{EB356B0D-8669-47D1-DF1F-06214BF3C1C3}"/>
                </a:ext>
              </a:extLst>
            </p:cNvPr>
            <p:cNvPicPr>
              <a:picLocks noChangeAspect="1"/>
            </p:cNvPicPr>
            <p:nvPr/>
          </p:nvPicPr>
          <p:blipFill>
            <a:blip r:embed="rId5"/>
            <a:stretch>
              <a:fillRect/>
            </a:stretch>
          </p:blipFill>
          <p:spPr>
            <a:xfrm>
              <a:off x="1356938" y="3031440"/>
              <a:ext cx="3960745" cy="2764783"/>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90B0757-A1BD-498F-0FC9-D866BD105C12}"/>
                    </a:ext>
                  </a:extLst>
                </p:cNvPr>
                <p:cNvSpPr txBox="1"/>
                <p:nvPr/>
              </p:nvSpPr>
              <p:spPr>
                <a:xfrm>
                  <a:off x="1532322" y="5796223"/>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入力：ヒストグラム関数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en-US" altLang="ja-JP" sz="1400" b="0" i="1" smtClean="0">
                          <a:latin typeface="Cambria Math" panose="02040503050406030204" pitchFamily="18" charset="0"/>
                          <a:ea typeface="メイリオ" panose="020B0604030504040204" pitchFamily="50" charset="-128"/>
                        </a:rPr>
                        <m:t>𝑓</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090B0757-A1BD-498F-0FC9-D866BD105C12}"/>
                    </a:ext>
                  </a:extLst>
                </p:cNvPr>
                <p:cNvSpPr txBox="1">
                  <a:spLocks noRot="1" noChangeAspect="1" noMove="1" noResize="1" noEditPoints="1" noAdjustHandles="1" noChangeArrowheads="1" noChangeShapeType="1" noTextEdit="1"/>
                </p:cNvSpPr>
                <p:nvPr/>
              </p:nvSpPr>
              <p:spPr>
                <a:xfrm>
                  <a:off x="1532322" y="5796223"/>
                  <a:ext cx="3609975" cy="307777"/>
                </a:xfrm>
                <a:prstGeom prst="rect">
                  <a:avLst/>
                </a:prstGeom>
                <a:blipFill>
                  <a:blip r:embed="rId6"/>
                  <a:stretch>
                    <a:fillRect t="-2000" b="-22000"/>
                  </a:stretch>
                </a:blipFill>
              </p:spPr>
              <p:txBody>
                <a:bodyPr/>
                <a:lstStyle/>
                <a:p>
                  <a:r>
                    <a:rPr lang="ja-JP" altLang="en-US">
                      <a:noFill/>
                    </a:rPr>
                    <a:t> </a:t>
                  </a:r>
                </a:p>
              </p:txBody>
            </p:sp>
          </mc:Fallback>
        </mc:AlternateContent>
      </p:grpSp>
      <p:grpSp>
        <p:nvGrpSpPr>
          <p:cNvPr id="15" name="グループ化 14">
            <a:extLst>
              <a:ext uri="{FF2B5EF4-FFF2-40B4-BE49-F238E27FC236}">
                <a16:creationId xmlns:a16="http://schemas.microsoft.com/office/drawing/2014/main" id="{8CE3F342-A870-B631-C061-72640CD55088}"/>
              </a:ext>
            </a:extLst>
          </p:cNvPr>
          <p:cNvGrpSpPr/>
          <p:nvPr/>
        </p:nvGrpSpPr>
        <p:grpSpPr>
          <a:xfrm>
            <a:off x="6874315" y="2778021"/>
            <a:ext cx="3925570" cy="3064036"/>
            <a:chOff x="6720261" y="3038475"/>
            <a:chExt cx="3925570" cy="3064036"/>
          </a:xfrm>
        </p:grpSpPr>
        <p:pic>
          <p:nvPicPr>
            <p:cNvPr id="10" name="図 9">
              <a:extLst>
                <a:ext uri="{FF2B5EF4-FFF2-40B4-BE49-F238E27FC236}">
                  <a16:creationId xmlns:a16="http://schemas.microsoft.com/office/drawing/2014/main" id="{1493031C-7A7A-C517-B497-4677601C22EA}"/>
                </a:ext>
              </a:extLst>
            </p:cNvPr>
            <p:cNvPicPr>
              <a:picLocks noChangeAspect="1"/>
            </p:cNvPicPr>
            <p:nvPr/>
          </p:nvPicPr>
          <p:blipFill>
            <a:blip r:embed="rId7"/>
            <a:stretch>
              <a:fillRect/>
            </a:stretch>
          </p:blipFill>
          <p:spPr>
            <a:xfrm>
              <a:off x="6720261" y="3038475"/>
              <a:ext cx="3925570" cy="2757748"/>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11DE88-9E51-4764-101E-E5664FEA6090}"/>
                    </a:ext>
                  </a:extLst>
                </p:cNvPr>
                <p:cNvSpPr txBox="1"/>
                <p:nvPr/>
              </p:nvSpPr>
              <p:spPr>
                <a:xfrm>
                  <a:off x="6878058" y="5794734"/>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出力：ヒストグラム関数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ja-JP" altLang="en-US" sz="1400" b="0" i="1" smtClean="0">
                          <a:latin typeface="Cambria Math" panose="02040503050406030204" pitchFamily="18" charset="0"/>
                          <a:ea typeface="メイリオ" panose="020B0604030504040204" pitchFamily="50" charset="-128"/>
                        </a:rPr>
                        <m:t>𝜑</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4A11DE88-9E51-4764-101E-E5664FEA6090}"/>
                    </a:ext>
                  </a:extLst>
                </p:cNvPr>
                <p:cNvSpPr txBox="1">
                  <a:spLocks noRot="1" noChangeAspect="1" noMove="1" noResize="1" noEditPoints="1" noAdjustHandles="1" noChangeArrowheads="1" noChangeShapeType="1" noTextEdit="1"/>
                </p:cNvSpPr>
                <p:nvPr/>
              </p:nvSpPr>
              <p:spPr>
                <a:xfrm>
                  <a:off x="6878058" y="5794734"/>
                  <a:ext cx="3609975" cy="307777"/>
                </a:xfrm>
                <a:prstGeom prst="rect">
                  <a:avLst/>
                </a:prstGeom>
                <a:blipFill>
                  <a:blip r:embed="rId8"/>
                  <a:stretch>
                    <a:fillRect t="-2000" b="-22000"/>
                  </a:stretch>
                </a:blipFill>
              </p:spPr>
              <p:txBody>
                <a:bodyPr/>
                <a:lstStyle/>
                <a:p>
                  <a:r>
                    <a:rPr lang="ja-JP" altLang="en-US">
                      <a:noFill/>
                    </a:rPr>
                    <a:t> </a:t>
                  </a:r>
                </a:p>
              </p:txBody>
            </p:sp>
          </mc:Fallback>
        </mc:AlternateContent>
      </p:grpSp>
      <p:sp>
        <p:nvSpPr>
          <p:cNvPr id="16" name="矢印: 右 15">
            <a:extLst>
              <a:ext uri="{FF2B5EF4-FFF2-40B4-BE49-F238E27FC236}">
                <a16:creationId xmlns:a16="http://schemas.microsoft.com/office/drawing/2014/main" id="{BC422FD4-5C3D-6AED-01BF-2D24C0830435}"/>
              </a:ext>
            </a:extLst>
          </p:cNvPr>
          <p:cNvSpPr/>
          <p:nvPr/>
        </p:nvSpPr>
        <p:spPr>
          <a:xfrm>
            <a:off x="5724524" y="4019550"/>
            <a:ext cx="742950" cy="5238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3193B4-8BBC-2831-FF75-0CA790E160F7}"/>
              </a:ext>
            </a:extLst>
          </p:cNvPr>
          <p:cNvSpPr/>
          <p:nvPr/>
        </p:nvSpPr>
        <p:spPr>
          <a:xfrm>
            <a:off x="600077" y="5883380"/>
            <a:ext cx="11061150" cy="415498"/>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p:txBody>
      </p:sp>
      <p:sp>
        <p:nvSpPr>
          <p:cNvPr id="7" name="スライド番号プレースホルダー 6">
            <a:extLst>
              <a:ext uri="{FF2B5EF4-FFF2-40B4-BE49-F238E27FC236}">
                <a16:creationId xmlns:a16="http://schemas.microsoft.com/office/drawing/2014/main" id="{A5E2659E-5BF5-5F32-132F-D345F7A66299}"/>
              </a:ext>
            </a:extLst>
          </p:cNvPr>
          <p:cNvSpPr>
            <a:spLocks noGrp="1"/>
          </p:cNvSpPr>
          <p:nvPr>
            <p:ph type="sldNum" sz="quarter" idx="12"/>
          </p:nvPr>
        </p:nvSpPr>
        <p:spPr/>
        <p:txBody>
          <a:bodyPr/>
          <a:lstStyle/>
          <a:p>
            <a:r>
              <a:rPr lang="en-US" altLang="ja-JP" dirty="0"/>
              <a:t>4</a:t>
            </a:r>
            <a:endParaRPr kumimoji="1" lang="ja-JP" altLang="en-US" dirty="0"/>
          </a:p>
        </p:txBody>
      </p:sp>
    </p:spTree>
    <p:extLst>
      <p:ext uri="{BB962C8B-B14F-4D97-AF65-F5344CB8AC3E}">
        <p14:creationId xmlns:p14="http://schemas.microsoft.com/office/powerpoint/2010/main" val="4053204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a:t>
                </a:r>
                <a:r>
                  <a:rPr lang="ja-JP" altLang="en-US" dirty="0"/>
                  <a:t>概要</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4"/>
                <a:ext cx="11130454" cy="5759373"/>
              </a:xfrm>
            </p:spPr>
            <p:txBody>
              <a:bodyPr>
                <a:normAutofit/>
              </a:bodyPr>
              <a:lstStyle/>
              <a:p>
                <a:r>
                  <a:rPr lang="ja-JP" altLang="en-US" dirty="0"/>
                  <a:t>任意のピーク数</a:t>
                </a:r>
                <a14:m>
                  <m:oMath xmlns:m="http://schemas.openxmlformats.org/officeDocument/2006/math">
                    <m:r>
                      <a:rPr lang="en-US" altLang="ja-JP" b="0" i="1" smtClean="0">
                        <a:latin typeface="Cambria Math" panose="02040503050406030204" pitchFamily="18" charset="0"/>
                      </a:rPr>
                      <m:t>𝑘</m:t>
                    </m:r>
                  </m:oMath>
                </a14:m>
                <a:r>
                  <a:rPr lang="ja-JP" altLang="en-US" dirty="0"/>
                  <a:t>の下で</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二乗距離が最小となる近似ヒストグラムを計算する</a:t>
                </a:r>
                <a:endParaRPr lang="en-US" altLang="ja-JP" dirty="0"/>
              </a:p>
              <a:p>
                <a:pPr lvl="1"/>
                <a:r>
                  <a:rPr lang="en-US" altLang="ja-JP" dirty="0"/>
                  <a:t>LSTM</a:t>
                </a:r>
                <a:r>
                  <a:rPr lang="ja-JP" altLang="en-US" dirty="0"/>
                  <a:t>での評価指標</a:t>
                </a:r>
                <a:r>
                  <a:rPr lang="ja-JP" altLang="en-US"/>
                  <a:t>が</a:t>
                </a:r>
                <a:r>
                  <a:rPr lang="en-US" altLang="ja-JP" dirty="0"/>
                  <a:t>RMSE, MAPE</a:t>
                </a:r>
                <a:r>
                  <a:rPr lang="ja-JP" altLang="en-US"/>
                  <a:t>なので</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二乗距離を採用</a:t>
                </a:r>
                <a:endParaRPr lang="en-US" altLang="ja-JP" dirty="0"/>
              </a:p>
              <a:p>
                <a:pPr lvl="1"/>
                <a:r>
                  <a:rPr lang="ja-JP" altLang="en-US" dirty="0"/>
                  <a:t>単峰近似の線形時間アルゴリズムをサブルーチンに</a:t>
                </a:r>
                <a:endParaRPr lang="en-US" altLang="ja-JP" dirty="0"/>
              </a:p>
              <a:p>
                <a:pPr lvl="1"/>
                <a:r>
                  <a:rPr lang="ja-JP" altLang="en-US" dirty="0"/>
                  <a:t>計算量は</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oMath>
                </a14:m>
                <a:endParaRPr kumimoji="1" lang="en-US" altLang="ja-JP" dirty="0"/>
              </a:p>
              <a:p>
                <a:endParaRPr lang="en-US" altLang="ja-JP" dirty="0"/>
              </a:p>
              <a:p>
                <a:r>
                  <a:rPr lang="ja-JP" altLang="en-US" dirty="0"/>
                  <a:t>ピーク数は</a:t>
                </a:r>
                <a14:m>
                  <m:oMath xmlns:m="http://schemas.openxmlformats.org/officeDocument/2006/math">
                    <m:r>
                      <a:rPr kumimoji="1" lang="en-US" altLang="ja-JP" b="0" i="1" dirty="0" smtClean="0">
                        <a:latin typeface="Cambria Math" panose="02040503050406030204" pitchFamily="18" charset="0"/>
                      </a:rPr>
                      <m:t>𝐴𝐼𝐶</m:t>
                    </m:r>
                  </m:oMath>
                </a14:m>
                <a:r>
                  <a:rPr kumimoji="1" lang="ja-JP" altLang="en-US" dirty="0"/>
                  <a:t>を用いて</a:t>
                </a:r>
                <a14:m>
                  <m:oMath xmlns:m="http://schemas.openxmlformats.org/officeDocument/2006/math">
                    <m:r>
                      <a:rPr kumimoji="1" lang="ja-JP" altLang="en-US" b="0" i="1" smtClean="0">
                        <a:latin typeface="Cambria Math" panose="02040503050406030204" pitchFamily="18" charset="0"/>
                      </a:rPr>
                      <m:t>最適化</m:t>
                    </m:r>
                  </m:oMath>
                </a14:m>
                <a:endParaRPr kumimoji="1" lang="en-US" altLang="ja-JP" b="0" i="1" dirty="0">
                  <a:latin typeface="Cambria Math" panose="02040503050406030204" pitchFamily="18" charset="0"/>
                </a:endParaRPr>
              </a:p>
              <a:p>
                <a:pPr lvl="1"/>
                <a14:m>
                  <m:oMath xmlns:m="http://schemas.openxmlformats.org/officeDocument/2006/math">
                    <m:r>
                      <a:rPr lang="en-US" altLang="ja-JP" b="0" i="1" smtClean="0">
                        <a:latin typeface="Cambria Math" panose="02040503050406030204" pitchFamily="18" charset="0"/>
                      </a:rPr>
                      <m:t>𝐴𝐼𝐶</m:t>
                    </m:r>
                    <m:r>
                      <a:rPr lang="en-US" altLang="ja-JP" b="0" i="1" smtClean="0">
                        <a:latin typeface="Cambria Math" panose="02040503050406030204" pitchFamily="18" charset="0"/>
                      </a:rPr>
                      <m:t>=−2</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ea typeface="Cambria Math" panose="02040503050406030204" pitchFamily="18" charset="0"/>
                              </a:rPr>
                              <m:t>𝜑</m:t>
                            </m:r>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d>
                          </m:e>
                        </m:func>
                      </m:e>
                    </m:nary>
                    <m:r>
                      <a:rPr lang="en-US" altLang="ja-JP" b="0" i="1" smtClean="0">
                        <a:latin typeface="Cambria Math" panose="02040503050406030204" pitchFamily="18" charset="0"/>
                      </a:rPr>
                      <m:t>+2</m:t>
                    </m:r>
                    <m:r>
                      <a:rPr lang="en-US" altLang="ja-JP" b="0" i="1" smtClean="0">
                        <a:latin typeface="Cambria Math" panose="02040503050406030204" pitchFamily="18" charset="0"/>
                      </a:rPr>
                      <m:t>𝑘</m:t>
                    </m:r>
                  </m:oMath>
                </a14:m>
                <a:r>
                  <a:rPr kumimoji="1" lang="en-US" altLang="ja-JP" dirty="0"/>
                  <a:t>(</a:t>
                </a:r>
                <a14:m>
                  <m:oMath xmlns:m="http://schemas.openxmlformats.org/officeDocument/2006/math">
                    <m:r>
                      <a:rPr kumimoji="1" lang="en-US" altLang="ja-JP" b="0" i="1" dirty="0" smtClean="0">
                        <a:latin typeface="Cambria Math" panose="02040503050406030204" pitchFamily="18" charset="0"/>
                      </a:rPr>
                      <m:t>𝑘</m:t>
                    </m:r>
                  </m:oMath>
                </a14:m>
                <a:r>
                  <a:rPr kumimoji="1" lang="ja-JP" altLang="en-US" dirty="0"/>
                  <a:t>はピーク数</a:t>
                </a:r>
                <a:r>
                  <a:rPr kumimoji="1" lang="en-US" altLang="ja-JP" dirty="0"/>
                  <a:t>)</a:t>
                </a:r>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4"/>
                <a:ext cx="11130454" cy="5759373"/>
              </a:xfrm>
              <a:blipFill>
                <a:blip r:embed="rId4"/>
                <a:stretch>
                  <a:fillRect l="-456"/>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E65E1C1A-A275-7554-B892-1A97E96B760A}"/>
              </a:ext>
            </a:extLst>
          </p:cNvPr>
          <p:cNvSpPr>
            <a:spLocks noGrp="1"/>
          </p:cNvSpPr>
          <p:nvPr>
            <p:ph type="dt" sz="half" idx="10"/>
          </p:nvPr>
        </p:nvSpPr>
        <p:spPr/>
        <p:txBody>
          <a:bodyPr/>
          <a:lstStyle/>
          <a:p>
            <a:fld id="{D77C58B9-5651-441D-88F7-9CC2AC142440}" type="datetime1">
              <a:rPr lang="ja-JP" altLang="en-US" smtClean="0"/>
              <a:t>2023/1/30</a:t>
            </a:fld>
            <a:endParaRPr lang="ja-JP" altLang="en-US" dirty="0"/>
          </a:p>
        </p:txBody>
      </p:sp>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en-US" altLang="ja-JP"/>
              <a:t>FIT 2022</a:t>
            </a:r>
            <a:endParaRPr lang="ja-JP" altLang="en-US" dirty="0"/>
          </a:p>
        </p:txBody>
      </p:sp>
      <p:sp>
        <p:nvSpPr>
          <p:cNvPr id="8" name="スライド番号プレースホルダー 7">
            <a:extLst>
              <a:ext uri="{FF2B5EF4-FFF2-40B4-BE49-F238E27FC236}">
                <a16:creationId xmlns:a16="http://schemas.microsoft.com/office/drawing/2014/main" id="{42E34CB2-78CA-9CCC-6137-EC489F40A642}"/>
              </a:ext>
            </a:extLst>
          </p:cNvPr>
          <p:cNvSpPr>
            <a:spLocks noGrp="1"/>
          </p:cNvSpPr>
          <p:nvPr>
            <p:ph type="sldNum" sz="quarter" idx="12"/>
          </p:nvPr>
        </p:nvSpPr>
        <p:spPr>
          <a:xfrm>
            <a:off x="8523886" y="6514025"/>
            <a:ext cx="2743200" cy="365125"/>
          </a:xfrm>
        </p:spPr>
        <p:txBody>
          <a:bodyPr/>
          <a:lstStyle/>
          <a:p>
            <a:r>
              <a:rPr kumimoji="1" lang="en-US" altLang="ja-JP" dirty="0"/>
              <a:t>5</a:t>
            </a:r>
            <a:endParaRPr kumimoji="1" lang="ja-JP" altLang="en-US" dirty="0"/>
          </a:p>
        </p:txBody>
      </p:sp>
      <p:pic>
        <p:nvPicPr>
          <p:cNvPr id="10" name="図 9" descr="グラフ, 折れ線グラフ, ヒストグラム&#10;&#10;自動的に生成された説明">
            <a:extLst>
              <a:ext uri="{FF2B5EF4-FFF2-40B4-BE49-F238E27FC236}">
                <a16:creationId xmlns:a16="http://schemas.microsoft.com/office/drawing/2014/main" id="{76B96A6E-D22E-2E8B-9195-3FD9C48E0B98}"/>
              </a:ext>
            </a:extLst>
          </p:cNvPr>
          <p:cNvPicPr>
            <a:picLocks noChangeAspect="1"/>
          </p:cNvPicPr>
          <p:nvPr/>
        </p:nvPicPr>
        <p:blipFill rotWithShape="1">
          <a:blip r:embed="rId5"/>
          <a:srcRect t="5766" r="8513"/>
          <a:stretch/>
        </p:blipFill>
        <p:spPr>
          <a:xfrm>
            <a:off x="7019635" y="2011543"/>
            <a:ext cx="4641592" cy="3585722"/>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F6B1BB8-0945-5403-387A-A6EFFB9861CD}"/>
                  </a:ext>
                </a:extLst>
              </p:cNvPr>
              <p:cNvSpPr txBox="1"/>
              <p:nvPr/>
            </p:nvSpPr>
            <p:spPr>
              <a:xfrm>
                <a:off x="7970068" y="5629194"/>
                <a:ext cx="3609975"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𝑘</m:t>
                    </m:r>
                  </m:oMath>
                </a14:m>
                <a:r>
                  <a:rPr kumimoji="1" lang="ja-JP" altLang="en-US" sz="1400" dirty="0">
                    <a:latin typeface="メイリオ" panose="020B0604030504040204" pitchFamily="50" charset="-128"/>
                    <a:ea typeface="メイリオ" panose="020B0604030504040204" pitchFamily="50" charset="-128"/>
                  </a:rPr>
                  <a:t>ピーク近似ヒストグラム</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橙</a:t>
                </a:r>
                <a:r>
                  <a:rPr kumimoji="1" lang="en-US" altLang="ja-JP" sz="1400" dirty="0">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𝑘</m:t>
                    </m:r>
                    <m:r>
                      <a:rPr kumimoji="1" lang="en-US" altLang="ja-JP" sz="1400" b="0" i="1" smtClean="0">
                        <a:latin typeface="Cambria Math" panose="02040503050406030204" pitchFamily="18" charset="0"/>
                        <a:ea typeface="メイリオ" panose="020B0604030504040204" pitchFamily="50" charset="-128"/>
                      </a:rPr>
                      <m:t>=6</m:t>
                    </m:r>
                  </m:oMath>
                </a14:m>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9F6B1BB8-0945-5403-387A-A6EFFB9861CD}"/>
                  </a:ext>
                </a:extLst>
              </p:cNvPr>
              <p:cNvSpPr txBox="1">
                <a:spLocks noRot="1" noChangeAspect="1" noMove="1" noResize="1" noEditPoints="1" noAdjustHandles="1" noChangeArrowheads="1" noChangeShapeType="1" noTextEdit="1"/>
              </p:cNvSpPr>
              <p:nvPr/>
            </p:nvSpPr>
            <p:spPr>
              <a:xfrm>
                <a:off x="7970068" y="5629194"/>
                <a:ext cx="3609975" cy="307777"/>
              </a:xfrm>
              <a:prstGeom prst="rect">
                <a:avLst/>
              </a:prstGeom>
              <a:blipFill>
                <a:blip r:embed="rId6"/>
                <a:stretch>
                  <a:fillRect b="-215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229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11793</TotalTime>
  <Words>4147</Words>
  <Application>Microsoft Office PowerPoint</Application>
  <PresentationFormat>ワイド画面</PresentationFormat>
  <Paragraphs>448</Paragraphs>
  <Slides>31</Slides>
  <Notes>15</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31</vt:i4>
      </vt:variant>
    </vt:vector>
  </HeadingPairs>
  <TitlesOfParts>
    <vt:vector size="39" baseType="lpstr">
      <vt:lpstr>Meiryo</vt:lpstr>
      <vt:lpstr>Meiryo</vt:lpstr>
      <vt:lpstr>游ゴシック</vt:lpstr>
      <vt:lpstr>Arial</vt:lpstr>
      <vt:lpstr>Cambria Math</vt:lpstr>
      <vt:lpstr>Times New Roman</vt:lpstr>
      <vt:lpstr>Wingdings</vt:lpstr>
      <vt:lpstr>Office テーマ</vt:lpstr>
      <vt:lpstr>ヒストグラムの簡略化が 時系列予測に与える影響</vt:lpstr>
      <vt:lpstr>はじめに：背景</vt:lpstr>
      <vt:lpstr>はじめに：背景</vt:lpstr>
      <vt:lpstr>はじめに：背景</vt:lpstr>
      <vt:lpstr>はじめに：目的</vt:lpstr>
      <vt:lpstr>はじめに：目的</vt:lpstr>
      <vt:lpstr>関連研究：1次元畳み込みを用いたLSTM</vt:lpstr>
      <vt:lpstr>関連研究：〖"単峰近似の線形時間アルゴリズム" 〗^([1])</vt:lpstr>
      <vt:lpstr>ヒストグラムのkピーク近似：概要</vt:lpstr>
      <vt:lpstr>ヒストグラムのkピーク近似：アルゴリズム</vt:lpstr>
      <vt:lpstr>ヒストグラムのkピーク近似：アルゴリズム</vt:lpstr>
      <vt:lpstr>LSTMによる時系列予測：評価指標 実験</vt:lpstr>
      <vt:lpstr>LSTMによる時系列予測：評価指標 実験</vt:lpstr>
      <vt:lpstr>LSTMによる時系列予測：結果と考察</vt:lpstr>
      <vt:lpstr>LSTMによる時系列予測：結果と考察</vt:lpstr>
      <vt:lpstr>まとめ</vt:lpstr>
      <vt:lpstr>ご清聴ありがとうございました</vt:lpstr>
      <vt:lpstr>以下，予備スライド</vt:lpstr>
      <vt:lpstr>関連研究：〖"単峰近似の線形時間アルゴリズム" 〗^([1])</vt:lpstr>
      <vt:lpstr>単峰近似の線形時間アルゴリズム</vt:lpstr>
      <vt:lpstr>単峰近似の線形時間アルゴリズム</vt:lpstr>
      <vt:lpstr>単峰近似の線形時間アルゴリズム</vt:lpstr>
      <vt:lpstr>単峰近似の線形時間アルゴリズム：二倍探索</vt:lpstr>
      <vt:lpstr>ヒストグラムのkピーク近似アルゴリズム</vt:lpstr>
      <vt:lpstr>ヒストグラムのkピーク近似：アルゴリズム</vt:lpstr>
      <vt:lpstr>ヒストグラムのkピーク近似：アルゴリズム</vt:lpstr>
      <vt:lpstr>ヒストグラムのkピーク近似：アルゴリズム</vt:lpstr>
      <vt:lpstr>ヒストグラムのkピーク近似：アルゴリズム</vt:lpstr>
      <vt:lpstr>〖"最適ピラミッド問題(２次元)" 〗^([4])</vt:lpstr>
      <vt:lpstr>〖"Contour Tree" 〗^([5])</vt:lpstr>
      <vt:lpstr>〖"マルチパスLSTMによる予測手法" 〗^([6])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of Covid-19 using deep learning models: India-USA comparative case study </dc:title>
  <dc:creator>野口　真</dc:creator>
  <cp:lastModifiedBy>野口　真</cp:lastModifiedBy>
  <cp:revision>109</cp:revision>
  <dcterms:created xsi:type="dcterms:W3CDTF">2021-12-12T15:50:15Z</dcterms:created>
  <dcterms:modified xsi:type="dcterms:W3CDTF">2023-01-30T06:32:05Z</dcterms:modified>
</cp:coreProperties>
</file>